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74" r:id="rId4"/>
    <p:sldId id="275" r:id="rId5"/>
    <p:sldId id="260" r:id="rId6"/>
    <p:sldId id="258" r:id="rId7"/>
    <p:sldId id="259" r:id="rId8"/>
    <p:sldId id="261" r:id="rId9"/>
    <p:sldId id="262" r:id="rId10"/>
    <p:sldId id="272" r:id="rId11"/>
    <p:sldId id="263" r:id="rId12"/>
    <p:sldId id="265" r:id="rId13"/>
    <p:sldId id="273" r:id="rId14"/>
    <p:sldId id="266" r:id="rId15"/>
    <p:sldId id="267" r:id="rId16"/>
    <p:sldId id="268" r:id="rId17"/>
    <p:sldId id="269" r:id="rId18"/>
    <p:sldId id="27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77" d="100"/>
          <a:sy n="77" d="100"/>
        </p:scale>
        <p:origin x="86"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B2FA8-4114-449C-819D-D2FCF7DC6DB4}" type="datetimeFigureOut">
              <a:rPr lang="en-SG" smtClean="0"/>
              <a:t>9/10/2023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402CC-E6F1-47E6-8FAF-B338BABC6B68}" type="slidenum">
              <a:rPr lang="en-SG" smtClean="0"/>
              <a:t>‹#›</a:t>
            </a:fld>
            <a:endParaRPr lang="en-SG"/>
          </a:p>
        </p:txBody>
      </p:sp>
    </p:spTree>
    <p:extLst>
      <p:ext uri="{BB962C8B-B14F-4D97-AF65-F5344CB8AC3E}">
        <p14:creationId xmlns:p14="http://schemas.microsoft.com/office/powerpoint/2010/main" val="3342519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ature.com/articles/s41586-021-03707-9#Sec7"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ure.com/articles/s41586-021-03707-9#Sec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586-021-03707-9#Sec7"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https://link.springer.com/article/10.1007/s00216-020-02594-9</a:t>
            </a:r>
          </a:p>
          <a:p>
            <a:endParaRPr lang="en-SG" dirty="0"/>
          </a:p>
          <a:p>
            <a:r>
              <a:rPr lang="en-US" b="0" i="0" dirty="0">
                <a:solidFill>
                  <a:srgbClr val="333333"/>
                </a:solidFill>
                <a:effectLst/>
                <a:latin typeface="Georgia" panose="02040502050405020303" pitchFamily="18" charset="0"/>
              </a:rPr>
              <a:t>Data-dependent normalization strategies for untargeted metabolomics—a case study</a:t>
            </a:r>
            <a:endParaRPr lang="en-SG" dirty="0"/>
          </a:p>
        </p:txBody>
      </p:sp>
      <p:sp>
        <p:nvSpPr>
          <p:cNvPr id="4" name="Slide Number Placeholder 3"/>
          <p:cNvSpPr>
            <a:spLocks noGrp="1"/>
          </p:cNvSpPr>
          <p:nvPr>
            <p:ph type="sldNum" sz="quarter" idx="5"/>
          </p:nvPr>
        </p:nvSpPr>
        <p:spPr/>
        <p:txBody>
          <a:bodyPr/>
          <a:lstStyle/>
          <a:p>
            <a:fld id="{B6B402CC-E6F1-47E6-8FAF-B338BABC6B68}" type="slidenum">
              <a:rPr lang="en-SG" smtClean="0"/>
              <a:t>3</a:t>
            </a:fld>
            <a:endParaRPr lang="en-SG"/>
          </a:p>
        </p:txBody>
      </p:sp>
    </p:spTree>
    <p:extLst>
      <p:ext uri="{BB962C8B-B14F-4D97-AF65-F5344CB8AC3E}">
        <p14:creationId xmlns:p14="http://schemas.microsoft.com/office/powerpoint/2010/main" val="3260503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Cambria" panose="02040503050406030204" pitchFamily="18" charset="0"/>
              </a:rPr>
              <a:t>Metabolomic Profiling of Portal Blood and Bile Reveals Metabolic Signatures of Primary Sclerosing Cholangitis</a:t>
            </a:r>
          </a:p>
          <a:p>
            <a:endParaRPr lang="en-SG" dirty="0"/>
          </a:p>
        </p:txBody>
      </p:sp>
      <p:sp>
        <p:nvSpPr>
          <p:cNvPr id="4" name="Slide Number Placeholder 3"/>
          <p:cNvSpPr>
            <a:spLocks noGrp="1"/>
          </p:cNvSpPr>
          <p:nvPr>
            <p:ph type="sldNum" sz="quarter" idx="5"/>
          </p:nvPr>
        </p:nvSpPr>
        <p:spPr/>
        <p:txBody>
          <a:bodyPr/>
          <a:lstStyle/>
          <a:p>
            <a:fld id="{B6B402CC-E6F1-47E6-8FAF-B338BABC6B68}" type="slidenum">
              <a:rPr lang="en-SG" smtClean="0"/>
              <a:t>19</a:t>
            </a:fld>
            <a:endParaRPr lang="en-SG"/>
          </a:p>
        </p:txBody>
      </p:sp>
    </p:spTree>
    <p:extLst>
      <p:ext uri="{BB962C8B-B14F-4D97-AF65-F5344CB8AC3E}">
        <p14:creationId xmlns:p14="http://schemas.microsoft.com/office/powerpoint/2010/main" val="321494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https://link.springer.com/article/10.1007/s00216-020-02594-9</a:t>
            </a:r>
          </a:p>
          <a:p>
            <a:endParaRPr lang="en-SG" dirty="0"/>
          </a:p>
          <a:p>
            <a:r>
              <a:rPr lang="en-US" b="0" i="0" dirty="0">
                <a:solidFill>
                  <a:srgbClr val="333333"/>
                </a:solidFill>
                <a:effectLst/>
                <a:latin typeface="Georgia" panose="02040502050405020303" pitchFamily="18" charset="0"/>
              </a:rPr>
              <a:t>Data-dependent normalization strategies for untargeted metabolomics—a case study</a:t>
            </a:r>
            <a:endParaRPr lang="en-SG" dirty="0"/>
          </a:p>
        </p:txBody>
      </p:sp>
      <p:sp>
        <p:nvSpPr>
          <p:cNvPr id="4" name="Slide Number Placeholder 3"/>
          <p:cNvSpPr>
            <a:spLocks noGrp="1"/>
          </p:cNvSpPr>
          <p:nvPr>
            <p:ph type="sldNum" sz="quarter" idx="5"/>
          </p:nvPr>
        </p:nvSpPr>
        <p:spPr/>
        <p:txBody>
          <a:bodyPr/>
          <a:lstStyle/>
          <a:p>
            <a:fld id="{B6B402CC-E6F1-47E6-8FAF-B338BABC6B68}" type="slidenum">
              <a:rPr lang="en-SG" smtClean="0"/>
              <a:t>4</a:t>
            </a:fld>
            <a:endParaRPr lang="en-SG"/>
          </a:p>
        </p:txBody>
      </p:sp>
    </p:spTree>
    <p:extLst>
      <p:ext uri="{BB962C8B-B14F-4D97-AF65-F5344CB8AC3E}">
        <p14:creationId xmlns:p14="http://schemas.microsoft.com/office/powerpoint/2010/main" val="371243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https://www.mdpi.com/2227-9059/11/8/2261</a:t>
            </a:r>
          </a:p>
          <a:p>
            <a:endParaRPr lang="en-SG" dirty="0"/>
          </a:p>
          <a:p>
            <a:r>
              <a:rPr lang="en-SG" dirty="0"/>
              <a:t>https://www.nature.com/articles/s42255-023-00777-z#Sec2</a:t>
            </a:r>
          </a:p>
        </p:txBody>
      </p:sp>
      <p:sp>
        <p:nvSpPr>
          <p:cNvPr id="4" name="Slide Number Placeholder 3"/>
          <p:cNvSpPr>
            <a:spLocks noGrp="1"/>
          </p:cNvSpPr>
          <p:nvPr>
            <p:ph type="sldNum" sz="quarter" idx="5"/>
          </p:nvPr>
        </p:nvSpPr>
        <p:spPr/>
        <p:txBody>
          <a:bodyPr/>
          <a:lstStyle/>
          <a:p>
            <a:fld id="{B6B402CC-E6F1-47E6-8FAF-B338BABC6B68}" type="slidenum">
              <a:rPr lang="en-SG" smtClean="0"/>
              <a:t>10</a:t>
            </a:fld>
            <a:endParaRPr lang="en-SG"/>
          </a:p>
        </p:txBody>
      </p:sp>
    </p:spTree>
    <p:extLst>
      <p:ext uri="{BB962C8B-B14F-4D97-AF65-F5344CB8AC3E}">
        <p14:creationId xmlns:p14="http://schemas.microsoft.com/office/powerpoint/2010/main" val="380791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https://www.nature.com/articles/s42255-023-00777-z#Sec2</a:t>
            </a:r>
          </a:p>
          <a:p>
            <a:endParaRPr lang="en-SG" dirty="0"/>
          </a:p>
        </p:txBody>
      </p:sp>
      <p:sp>
        <p:nvSpPr>
          <p:cNvPr id="4" name="Slide Number Placeholder 3"/>
          <p:cNvSpPr>
            <a:spLocks noGrp="1"/>
          </p:cNvSpPr>
          <p:nvPr>
            <p:ph type="sldNum" sz="quarter" idx="5"/>
          </p:nvPr>
        </p:nvSpPr>
        <p:spPr/>
        <p:txBody>
          <a:bodyPr/>
          <a:lstStyle/>
          <a:p>
            <a:fld id="{B6B402CC-E6F1-47E6-8FAF-B338BABC6B68}" type="slidenum">
              <a:rPr lang="en-SG" smtClean="0"/>
              <a:t>13</a:t>
            </a:fld>
            <a:endParaRPr lang="en-SG"/>
          </a:p>
        </p:txBody>
      </p:sp>
    </p:spTree>
    <p:extLst>
      <p:ext uri="{BB962C8B-B14F-4D97-AF65-F5344CB8AC3E}">
        <p14:creationId xmlns:p14="http://schemas.microsoft.com/office/powerpoint/2010/main" val="83578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hlinkClick r:id="rId3"/>
              </a:rPr>
              <a:t>https://www.nature.com/articles/s41586-021-03707-9#Sec7</a:t>
            </a:r>
            <a:r>
              <a:rPr lang="en-SG" dirty="0"/>
              <a:t> (Fischbach Lab)</a:t>
            </a:r>
          </a:p>
          <a:p>
            <a:endParaRPr lang="en-SG" dirty="0"/>
          </a:p>
        </p:txBody>
      </p:sp>
      <p:sp>
        <p:nvSpPr>
          <p:cNvPr id="4" name="Slide Number Placeholder 3"/>
          <p:cNvSpPr>
            <a:spLocks noGrp="1"/>
          </p:cNvSpPr>
          <p:nvPr>
            <p:ph type="sldNum" sz="quarter" idx="5"/>
          </p:nvPr>
        </p:nvSpPr>
        <p:spPr/>
        <p:txBody>
          <a:bodyPr/>
          <a:lstStyle/>
          <a:p>
            <a:fld id="{B6B402CC-E6F1-47E6-8FAF-B338BABC6B68}" type="slidenum">
              <a:rPr lang="en-SG" smtClean="0"/>
              <a:t>14</a:t>
            </a:fld>
            <a:endParaRPr lang="en-SG"/>
          </a:p>
        </p:txBody>
      </p:sp>
    </p:spTree>
    <p:extLst>
      <p:ext uri="{BB962C8B-B14F-4D97-AF65-F5344CB8AC3E}">
        <p14:creationId xmlns:p14="http://schemas.microsoft.com/office/powerpoint/2010/main" val="3845584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hlinkClick r:id="rId3"/>
              </a:rPr>
              <a:t>https://www.nature.com/articles/s41586-021-03707-9#Sec7</a:t>
            </a:r>
            <a:r>
              <a:rPr lang="en-SG" dirty="0"/>
              <a:t> (Fischbach Lab)</a:t>
            </a:r>
          </a:p>
          <a:p>
            <a:endParaRPr lang="en-SG" dirty="0"/>
          </a:p>
        </p:txBody>
      </p:sp>
      <p:sp>
        <p:nvSpPr>
          <p:cNvPr id="4" name="Slide Number Placeholder 3"/>
          <p:cNvSpPr>
            <a:spLocks noGrp="1"/>
          </p:cNvSpPr>
          <p:nvPr>
            <p:ph type="sldNum" sz="quarter" idx="5"/>
          </p:nvPr>
        </p:nvSpPr>
        <p:spPr/>
        <p:txBody>
          <a:bodyPr/>
          <a:lstStyle/>
          <a:p>
            <a:fld id="{B6B402CC-E6F1-47E6-8FAF-B338BABC6B68}" type="slidenum">
              <a:rPr lang="en-SG" smtClean="0"/>
              <a:t>15</a:t>
            </a:fld>
            <a:endParaRPr lang="en-SG"/>
          </a:p>
        </p:txBody>
      </p:sp>
    </p:spTree>
    <p:extLst>
      <p:ext uri="{BB962C8B-B14F-4D97-AF65-F5344CB8AC3E}">
        <p14:creationId xmlns:p14="http://schemas.microsoft.com/office/powerpoint/2010/main" val="2547384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hlinkClick r:id="rId3"/>
              </a:rPr>
              <a:t>https://www.nature.com/articles/s41586-021-03707-9#Sec7</a:t>
            </a:r>
            <a:r>
              <a:rPr lang="en-SG" dirty="0"/>
              <a:t> (Fischbach Lab)</a:t>
            </a:r>
          </a:p>
          <a:p>
            <a:endParaRPr lang="en-SG" dirty="0"/>
          </a:p>
        </p:txBody>
      </p:sp>
      <p:sp>
        <p:nvSpPr>
          <p:cNvPr id="4" name="Slide Number Placeholder 3"/>
          <p:cNvSpPr>
            <a:spLocks noGrp="1"/>
          </p:cNvSpPr>
          <p:nvPr>
            <p:ph type="sldNum" sz="quarter" idx="5"/>
          </p:nvPr>
        </p:nvSpPr>
        <p:spPr/>
        <p:txBody>
          <a:bodyPr/>
          <a:lstStyle/>
          <a:p>
            <a:fld id="{B6B402CC-E6F1-47E6-8FAF-B338BABC6B68}" type="slidenum">
              <a:rPr lang="en-SG" smtClean="0"/>
              <a:t>16</a:t>
            </a:fld>
            <a:endParaRPr lang="en-SG"/>
          </a:p>
        </p:txBody>
      </p:sp>
    </p:spTree>
    <p:extLst>
      <p:ext uri="{BB962C8B-B14F-4D97-AF65-F5344CB8AC3E}">
        <p14:creationId xmlns:p14="http://schemas.microsoft.com/office/powerpoint/2010/main" val="3806683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Cambria" panose="02040503050406030204" pitchFamily="18" charset="0"/>
              </a:rPr>
              <a:t>Metabolomic Profiling of Portal Blood and Bile Reveals Metabolic Signatures of Primary Sclerosing Cholangitis</a:t>
            </a:r>
          </a:p>
          <a:p>
            <a:endParaRPr lang="en-SG" dirty="0"/>
          </a:p>
        </p:txBody>
      </p:sp>
      <p:sp>
        <p:nvSpPr>
          <p:cNvPr id="4" name="Slide Number Placeholder 3"/>
          <p:cNvSpPr>
            <a:spLocks noGrp="1"/>
          </p:cNvSpPr>
          <p:nvPr>
            <p:ph type="sldNum" sz="quarter" idx="5"/>
          </p:nvPr>
        </p:nvSpPr>
        <p:spPr/>
        <p:txBody>
          <a:bodyPr/>
          <a:lstStyle/>
          <a:p>
            <a:fld id="{B6B402CC-E6F1-47E6-8FAF-B338BABC6B68}" type="slidenum">
              <a:rPr lang="en-SG" smtClean="0"/>
              <a:t>17</a:t>
            </a:fld>
            <a:endParaRPr lang="en-SG"/>
          </a:p>
        </p:txBody>
      </p:sp>
    </p:spTree>
    <p:extLst>
      <p:ext uri="{BB962C8B-B14F-4D97-AF65-F5344CB8AC3E}">
        <p14:creationId xmlns:p14="http://schemas.microsoft.com/office/powerpoint/2010/main" val="308391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Cambria" panose="02040503050406030204" pitchFamily="18" charset="0"/>
              </a:rPr>
              <a:t>Metabolomic Profiling of Portal Blood and Bile Reveals Metabolic Signatures of Primary Sclerosing Cholangitis</a:t>
            </a:r>
          </a:p>
          <a:p>
            <a:endParaRPr lang="en-SG" dirty="0"/>
          </a:p>
        </p:txBody>
      </p:sp>
      <p:sp>
        <p:nvSpPr>
          <p:cNvPr id="4" name="Slide Number Placeholder 3"/>
          <p:cNvSpPr>
            <a:spLocks noGrp="1"/>
          </p:cNvSpPr>
          <p:nvPr>
            <p:ph type="sldNum" sz="quarter" idx="5"/>
          </p:nvPr>
        </p:nvSpPr>
        <p:spPr/>
        <p:txBody>
          <a:bodyPr/>
          <a:lstStyle/>
          <a:p>
            <a:fld id="{B6B402CC-E6F1-47E6-8FAF-B338BABC6B68}" type="slidenum">
              <a:rPr lang="en-SG" smtClean="0"/>
              <a:t>18</a:t>
            </a:fld>
            <a:endParaRPr lang="en-SG"/>
          </a:p>
        </p:txBody>
      </p:sp>
    </p:spTree>
    <p:extLst>
      <p:ext uri="{BB962C8B-B14F-4D97-AF65-F5344CB8AC3E}">
        <p14:creationId xmlns:p14="http://schemas.microsoft.com/office/powerpoint/2010/main" val="3303990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D0C6-F0DC-C691-D53D-899B970CA5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0C6B99D-7E7D-16DA-7671-2C537561B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42E97D7-3DCC-A463-F7B8-150488947E18}"/>
              </a:ext>
            </a:extLst>
          </p:cNvPr>
          <p:cNvSpPr>
            <a:spLocks noGrp="1"/>
          </p:cNvSpPr>
          <p:nvPr>
            <p:ph type="dt" sz="half" idx="10"/>
          </p:nvPr>
        </p:nvSpPr>
        <p:spPr/>
        <p:txBody>
          <a:bodyPr/>
          <a:lstStyle/>
          <a:p>
            <a:fld id="{ACA61755-4C04-4DC8-9D7B-08081B769B18}" type="datetimeFigureOut">
              <a:rPr lang="en-SG" smtClean="0"/>
              <a:t>9/10/2023</a:t>
            </a:fld>
            <a:endParaRPr lang="en-SG"/>
          </a:p>
        </p:txBody>
      </p:sp>
      <p:sp>
        <p:nvSpPr>
          <p:cNvPr id="5" name="Footer Placeholder 4">
            <a:extLst>
              <a:ext uri="{FF2B5EF4-FFF2-40B4-BE49-F238E27FC236}">
                <a16:creationId xmlns:a16="http://schemas.microsoft.com/office/drawing/2014/main" id="{326D019F-D742-365C-CEA1-D1BA4663E13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8A33772-9B0F-B0D8-7A7C-EBAC82341E0C}"/>
              </a:ext>
            </a:extLst>
          </p:cNvPr>
          <p:cNvSpPr>
            <a:spLocks noGrp="1"/>
          </p:cNvSpPr>
          <p:nvPr>
            <p:ph type="sldNum" sz="quarter" idx="12"/>
          </p:nvPr>
        </p:nvSpPr>
        <p:spPr/>
        <p:txBody>
          <a:bodyPr/>
          <a:lstStyle/>
          <a:p>
            <a:fld id="{64C3BE58-F396-4D6B-A50C-CCDC35482633}" type="slidenum">
              <a:rPr lang="en-SG" smtClean="0"/>
              <a:t>‹#›</a:t>
            </a:fld>
            <a:endParaRPr lang="en-SG"/>
          </a:p>
        </p:txBody>
      </p:sp>
    </p:spTree>
    <p:extLst>
      <p:ext uri="{BB962C8B-B14F-4D97-AF65-F5344CB8AC3E}">
        <p14:creationId xmlns:p14="http://schemas.microsoft.com/office/powerpoint/2010/main" val="458934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5B67-2361-AE7C-4051-3DAE96DD593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D7068AF-B90D-47D7-2F46-53FF69895A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D71AABC-63AF-F5E0-D281-C49B7627A407}"/>
              </a:ext>
            </a:extLst>
          </p:cNvPr>
          <p:cNvSpPr>
            <a:spLocks noGrp="1"/>
          </p:cNvSpPr>
          <p:nvPr>
            <p:ph type="dt" sz="half" idx="10"/>
          </p:nvPr>
        </p:nvSpPr>
        <p:spPr/>
        <p:txBody>
          <a:bodyPr/>
          <a:lstStyle/>
          <a:p>
            <a:fld id="{ACA61755-4C04-4DC8-9D7B-08081B769B18}" type="datetimeFigureOut">
              <a:rPr lang="en-SG" smtClean="0"/>
              <a:t>9/10/2023</a:t>
            </a:fld>
            <a:endParaRPr lang="en-SG"/>
          </a:p>
        </p:txBody>
      </p:sp>
      <p:sp>
        <p:nvSpPr>
          <p:cNvPr id="5" name="Footer Placeholder 4">
            <a:extLst>
              <a:ext uri="{FF2B5EF4-FFF2-40B4-BE49-F238E27FC236}">
                <a16:creationId xmlns:a16="http://schemas.microsoft.com/office/drawing/2014/main" id="{8EE23907-83E0-1DF2-EEFE-7045B4F4935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0D94C24-9E0B-C8D5-69B0-2A1380B802D9}"/>
              </a:ext>
            </a:extLst>
          </p:cNvPr>
          <p:cNvSpPr>
            <a:spLocks noGrp="1"/>
          </p:cNvSpPr>
          <p:nvPr>
            <p:ph type="sldNum" sz="quarter" idx="12"/>
          </p:nvPr>
        </p:nvSpPr>
        <p:spPr/>
        <p:txBody>
          <a:bodyPr/>
          <a:lstStyle/>
          <a:p>
            <a:fld id="{64C3BE58-F396-4D6B-A50C-CCDC35482633}" type="slidenum">
              <a:rPr lang="en-SG" smtClean="0"/>
              <a:t>‹#›</a:t>
            </a:fld>
            <a:endParaRPr lang="en-SG"/>
          </a:p>
        </p:txBody>
      </p:sp>
    </p:spTree>
    <p:extLst>
      <p:ext uri="{BB962C8B-B14F-4D97-AF65-F5344CB8AC3E}">
        <p14:creationId xmlns:p14="http://schemas.microsoft.com/office/powerpoint/2010/main" val="238931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3AC2B7-C472-178A-FEA3-E3CA070D05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9C46281F-9720-D771-C4A1-9C4F2A667D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8933D16-199C-7F9B-54FE-721BC5CE2A0B}"/>
              </a:ext>
            </a:extLst>
          </p:cNvPr>
          <p:cNvSpPr>
            <a:spLocks noGrp="1"/>
          </p:cNvSpPr>
          <p:nvPr>
            <p:ph type="dt" sz="half" idx="10"/>
          </p:nvPr>
        </p:nvSpPr>
        <p:spPr/>
        <p:txBody>
          <a:bodyPr/>
          <a:lstStyle/>
          <a:p>
            <a:fld id="{ACA61755-4C04-4DC8-9D7B-08081B769B18}" type="datetimeFigureOut">
              <a:rPr lang="en-SG" smtClean="0"/>
              <a:t>9/10/2023</a:t>
            </a:fld>
            <a:endParaRPr lang="en-SG"/>
          </a:p>
        </p:txBody>
      </p:sp>
      <p:sp>
        <p:nvSpPr>
          <p:cNvPr id="5" name="Footer Placeholder 4">
            <a:extLst>
              <a:ext uri="{FF2B5EF4-FFF2-40B4-BE49-F238E27FC236}">
                <a16:creationId xmlns:a16="http://schemas.microsoft.com/office/drawing/2014/main" id="{DEEFD7B7-22D1-AB3F-2F22-ED8F0A6BF0D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88F18AA-7190-B5E3-DDBE-2293AE307436}"/>
              </a:ext>
            </a:extLst>
          </p:cNvPr>
          <p:cNvSpPr>
            <a:spLocks noGrp="1"/>
          </p:cNvSpPr>
          <p:nvPr>
            <p:ph type="sldNum" sz="quarter" idx="12"/>
          </p:nvPr>
        </p:nvSpPr>
        <p:spPr/>
        <p:txBody>
          <a:bodyPr/>
          <a:lstStyle/>
          <a:p>
            <a:fld id="{64C3BE58-F396-4D6B-A50C-CCDC35482633}" type="slidenum">
              <a:rPr lang="en-SG" smtClean="0"/>
              <a:t>‹#›</a:t>
            </a:fld>
            <a:endParaRPr lang="en-SG"/>
          </a:p>
        </p:txBody>
      </p:sp>
    </p:spTree>
    <p:extLst>
      <p:ext uri="{BB962C8B-B14F-4D97-AF65-F5344CB8AC3E}">
        <p14:creationId xmlns:p14="http://schemas.microsoft.com/office/powerpoint/2010/main" val="2363186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8894-FAD6-834D-3004-4CA71204925D}"/>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5089144-7255-50A1-3924-FC58F997C1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6329E74-A366-F619-8B9F-68A37EE646B9}"/>
              </a:ext>
            </a:extLst>
          </p:cNvPr>
          <p:cNvSpPr>
            <a:spLocks noGrp="1"/>
          </p:cNvSpPr>
          <p:nvPr>
            <p:ph type="dt" sz="half" idx="10"/>
          </p:nvPr>
        </p:nvSpPr>
        <p:spPr/>
        <p:txBody>
          <a:bodyPr/>
          <a:lstStyle/>
          <a:p>
            <a:fld id="{ACA61755-4C04-4DC8-9D7B-08081B769B18}" type="datetimeFigureOut">
              <a:rPr lang="en-SG" smtClean="0"/>
              <a:t>9/10/2023</a:t>
            </a:fld>
            <a:endParaRPr lang="en-SG"/>
          </a:p>
        </p:txBody>
      </p:sp>
      <p:sp>
        <p:nvSpPr>
          <p:cNvPr id="5" name="Footer Placeholder 4">
            <a:extLst>
              <a:ext uri="{FF2B5EF4-FFF2-40B4-BE49-F238E27FC236}">
                <a16:creationId xmlns:a16="http://schemas.microsoft.com/office/drawing/2014/main" id="{F918CFF4-8FF8-CB41-54E4-ED6377EFD3E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FF2B0E6-BF76-3C97-7BB6-5AAAB18C2078}"/>
              </a:ext>
            </a:extLst>
          </p:cNvPr>
          <p:cNvSpPr>
            <a:spLocks noGrp="1"/>
          </p:cNvSpPr>
          <p:nvPr>
            <p:ph type="sldNum" sz="quarter" idx="12"/>
          </p:nvPr>
        </p:nvSpPr>
        <p:spPr/>
        <p:txBody>
          <a:bodyPr/>
          <a:lstStyle/>
          <a:p>
            <a:fld id="{64C3BE58-F396-4D6B-A50C-CCDC35482633}" type="slidenum">
              <a:rPr lang="en-SG" smtClean="0"/>
              <a:t>‹#›</a:t>
            </a:fld>
            <a:endParaRPr lang="en-SG"/>
          </a:p>
        </p:txBody>
      </p:sp>
    </p:spTree>
    <p:extLst>
      <p:ext uri="{BB962C8B-B14F-4D97-AF65-F5344CB8AC3E}">
        <p14:creationId xmlns:p14="http://schemas.microsoft.com/office/powerpoint/2010/main" val="237481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2358-5BA9-9134-10E6-7D9AF2A32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5C010CE-2D82-1920-BD27-0A59163DEA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F871EB-BB31-6330-349A-45CC497CDB0E}"/>
              </a:ext>
            </a:extLst>
          </p:cNvPr>
          <p:cNvSpPr>
            <a:spLocks noGrp="1"/>
          </p:cNvSpPr>
          <p:nvPr>
            <p:ph type="dt" sz="half" idx="10"/>
          </p:nvPr>
        </p:nvSpPr>
        <p:spPr/>
        <p:txBody>
          <a:bodyPr/>
          <a:lstStyle/>
          <a:p>
            <a:fld id="{ACA61755-4C04-4DC8-9D7B-08081B769B18}" type="datetimeFigureOut">
              <a:rPr lang="en-SG" smtClean="0"/>
              <a:t>9/10/2023</a:t>
            </a:fld>
            <a:endParaRPr lang="en-SG"/>
          </a:p>
        </p:txBody>
      </p:sp>
      <p:sp>
        <p:nvSpPr>
          <p:cNvPr id="5" name="Footer Placeholder 4">
            <a:extLst>
              <a:ext uri="{FF2B5EF4-FFF2-40B4-BE49-F238E27FC236}">
                <a16:creationId xmlns:a16="http://schemas.microsoft.com/office/drawing/2014/main" id="{FFAC410B-93FD-B576-3328-B1BB80BA86F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BC3D197-0C32-B632-9D2E-A1FB50601594}"/>
              </a:ext>
            </a:extLst>
          </p:cNvPr>
          <p:cNvSpPr>
            <a:spLocks noGrp="1"/>
          </p:cNvSpPr>
          <p:nvPr>
            <p:ph type="sldNum" sz="quarter" idx="12"/>
          </p:nvPr>
        </p:nvSpPr>
        <p:spPr/>
        <p:txBody>
          <a:bodyPr/>
          <a:lstStyle/>
          <a:p>
            <a:fld id="{64C3BE58-F396-4D6B-A50C-CCDC35482633}" type="slidenum">
              <a:rPr lang="en-SG" smtClean="0"/>
              <a:t>‹#›</a:t>
            </a:fld>
            <a:endParaRPr lang="en-SG"/>
          </a:p>
        </p:txBody>
      </p:sp>
    </p:spTree>
    <p:extLst>
      <p:ext uri="{BB962C8B-B14F-4D97-AF65-F5344CB8AC3E}">
        <p14:creationId xmlns:p14="http://schemas.microsoft.com/office/powerpoint/2010/main" val="3528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00D03-63B6-4566-22EA-148ADAE0B36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6D0A2C0-A909-A772-21E2-33310587E3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F65A958A-09F0-3F0B-2E4E-8C8692894F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0F8C10E-530A-F283-00BC-74926397E796}"/>
              </a:ext>
            </a:extLst>
          </p:cNvPr>
          <p:cNvSpPr>
            <a:spLocks noGrp="1"/>
          </p:cNvSpPr>
          <p:nvPr>
            <p:ph type="dt" sz="half" idx="10"/>
          </p:nvPr>
        </p:nvSpPr>
        <p:spPr/>
        <p:txBody>
          <a:bodyPr/>
          <a:lstStyle/>
          <a:p>
            <a:fld id="{ACA61755-4C04-4DC8-9D7B-08081B769B18}" type="datetimeFigureOut">
              <a:rPr lang="en-SG" smtClean="0"/>
              <a:t>9/10/2023</a:t>
            </a:fld>
            <a:endParaRPr lang="en-SG"/>
          </a:p>
        </p:txBody>
      </p:sp>
      <p:sp>
        <p:nvSpPr>
          <p:cNvPr id="6" name="Footer Placeholder 5">
            <a:extLst>
              <a:ext uri="{FF2B5EF4-FFF2-40B4-BE49-F238E27FC236}">
                <a16:creationId xmlns:a16="http://schemas.microsoft.com/office/drawing/2014/main" id="{143B5375-C26F-659B-7F4D-C21620EBDAE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DC2054D-874C-3075-0852-6FF2008D621F}"/>
              </a:ext>
            </a:extLst>
          </p:cNvPr>
          <p:cNvSpPr>
            <a:spLocks noGrp="1"/>
          </p:cNvSpPr>
          <p:nvPr>
            <p:ph type="sldNum" sz="quarter" idx="12"/>
          </p:nvPr>
        </p:nvSpPr>
        <p:spPr/>
        <p:txBody>
          <a:bodyPr/>
          <a:lstStyle/>
          <a:p>
            <a:fld id="{64C3BE58-F396-4D6B-A50C-CCDC35482633}" type="slidenum">
              <a:rPr lang="en-SG" smtClean="0"/>
              <a:t>‹#›</a:t>
            </a:fld>
            <a:endParaRPr lang="en-SG"/>
          </a:p>
        </p:txBody>
      </p:sp>
    </p:spTree>
    <p:extLst>
      <p:ext uri="{BB962C8B-B14F-4D97-AF65-F5344CB8AC3E}">
        <p14:creationId xmlns:p14="http://schemas.microsoft.com/office/powerpoint/2010/main" val="570108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F9D12-F115-BFCE-700D-82E9814DF6DD}"/>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EC9B07C-0145-263F-A77F-01F65BE90E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AE8E3E-172A-D9F2-5A7B-BF6E55293E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43B47902-C6F6-FE62-FAA7-47986023F3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A8F489-6E49-975E-E9B1-8AC2CAE512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EB4CA9AB-F25F-A843-E579-183B4571AE9F}"/>
              </a:ext>
            </a:extLst>
          </p:cNvPr>
          <p:cNvSpPr>
            <a:spLocks noGrp="1"/>
          </p:cNvSpPr>
          <p:nvPr>
            <p:ph type="dt" sz="half" idx="10"/>
          </p:nvPr>
        </p:nvSpPr>
        <p:spPr/>
        <p:txBody>
          <a:bodyPr/>
          <a:lstStyle/>
          <a:p>
            <a:fld id="{ACA61755-4C04-4DC8-9D7B-08081B769B18}" type="datetimeFigureOut">
              <a:rPr lang="en-SG" smtClean="0"/>
              <a:t>9/10/2023</a:t>
            </a:fld>
            <a:endParaRPr lang="en-SG"/>
          </a:p>
        </p:txBody>
      </p:sp>
      <p:sp>
        <p:nvSpPr>
          <p:cNvPr id="8" name="Footer Placeholder 7">
            <a:extLst>
              <a:ext uri="{FF2B5EF4-FFF2-40B4-BE49-F238E27FC236}">
                <a16:creationId xmlns:a16="http://schemas.microsoft.com/office/drawing/2014/main" id="{ADBD1C0C-211B-386B-CD01-476AD80F284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A4E81D4-E318-8B12-8086-69448CB500D5}"/>
              </a:ext>
            </a:extLst>
          </p:cNvPr>
          <p:cNvSpPr>
            <a:spLocks noGrp="1"/>
          </p:cNvSpPr>
          <p:nvPr>
            <p:ph type="sldNum" sz="quarter" idx="12"/>
          </p:nvPr>
        </p:nvSpPr>
        <p:spPr/>
        <p:txBody>
          <a:bodyPr/>
          <a:lstStyle/>
          <a:p>
            <a:fld id="{64C3BE58-F396-4D6B-A50C-CCDC35482633}" type="slidenum">
              <a:rPr lang="en-SG" smtClean="0"/>
              <a:t>‹#›</a:t>
            </a:fld>
            <a:endParaRPr lang="en-SG"/>
          </a:p>
        </p:txBody>
      </p:sp>
    </p:spTree>
    <p:extLst>
      <p:ext uri="{BB962C8B-B14F-4D97-AF65-F5344CB8AC3E}">
        <p14:creationId xmlns:p14="http://schemas.microsoft.com/office/powerpoint/2010/main" val="2262229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377FD-FF9F-7D30-A61D-A88AACDB732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93208CB7-4B07-E0AC-B552-E8A2A44614AB}"/>
              </a:ext>
            </a:extLst>
          </p:cNvPr>
          <p:cNvSpPr>
            <a:spLocks noGrp="1"/>
          </p:cNvSpPr>
          <p:nvPr>
            <p:ph type="dt" sz="half" idx="10"/>
          </p:nvPr>
        </p:nvSpPr>
        <p:spPr/>
        <p:txBody>
          <a:bodyPr/>
          <a:lstStyle/>
          <a:p>
            <a:fld id="{ACA61755-4C04-4DC8-9D7B-08081B769B18}" type="datetimeFigureOut">
              <a:rPr lang="en-SG" smtClean="0"/>
              <a:t>9/10/2023</a:t>
            </a:fld>
            <a:endParaRPr lang="en-SG"/>
          </a:p>
        </p:txBody>
      </p:sp>
      <p:sp>
        <p:nvSpPr>
          <p:cNvPr id="4" name="Footer Placeholder 3">
            <a:extLst>
              <a:ext uri="{FF2B5EF4-FFF2-40B4-BE49-F238E27FC236}">
                <a16:creationId xmlns:a16="http://schemas.microsoft.com/office/drawing/2014/main" id="{98B8D991-B669-5A16-8D58-8A3E777EAC8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68521AC6-AC21-B32D-1185-4BBD962D23D1}"/>
              </a:ext>
            </a:extLst>
          </p:cNvPr>
          <p:cNvSpPr>
            <a:spLocks noGrp="1"/>
          </p:cNvSpPr>
          <p:nvPr>
            <p:ph type="sldNum" sz="quarter" idx="12"/>
          </p:nvPr>
        </p:nvSpPr>
        <p:spPr/>
        <p:txBody>
          <a:bodyPr/>
          <a:lstStyle/>
          <a:p>
            <a:fld id="{64C3BE58-F396-4D6B-A50C-CCDC35482633}" type="slidenum">
              <a:rPr lang="en-SG" smtClean="0"/>
              <a:t>‹#›</a:t>
            </a:fld>
            <a:endParaRPr lang="en-SG"/>
          </a:p>
        </p:txBody>
      </p:sp>
    </p:spTree>
    <p:extLst>
      <p:ext uri="{BB962C8B-B14F-4D97-AF65-F5344CB8AC3E}">
        <p14:creationId xmlns:p14="http://schemas.microsoft.com/office/powerpoint/2010/main" val="268753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C90A79-9265-9C4F-035E-42DB883469C8}"/>
              </a:ext>
            </a:extLst>
          </p:cNvPr>
          <p:cNvSpPr>
            <a:spLocks noGrp="1"/>
          </p:cNvSpPr>
          <p:nvPr>
            <p:ph type="dt" sz="half" idx="10"/>
          </p:nvPr>
        </p:nvSpPr>
        <p:spPr/>
        <p:txBody>
          <a:bodyPr/>
          <a:lstStyle/>
          <a:p>
            <a:fld id="{ACA61755-4C04-4DC8-9D7B-08081B769B18}" type="datetimeFigureOut">
              <a:rPr lang="en-SG" smtClean="0"/>
              <a:t>9/10/2023</a:t>
            </a:fld>
            <a:endParaRPr lang="en-SG"/>
          </a:p>
        </p:txBody>
      </p:sp>
      <p:sp>
        <p:nvSpPr>
          <p:cNvPr id="3" name="Footer Placeholder 2">
            <a:extLst>
              <a:ext uri="{FF2B5EF4-FFF2-40B4-BE49-F238E27FC236}">
                <a16:creationId xmlns:a16="http://schemas.microsoft.com/office/drawing/2014/main" id="{904150F4-5588-1589-5AB1-3BB1266F8D1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7D02A48-8ED9-90C6-0A38-E9DDA8ACF2BE}"/>
              </a:ext>
            </a:extLst>
          </p:cNvPr>
          <p:cNvSpPr>
            <a:spLocks noGrp="1"/>
          </p:cNvSpPr>
          <p:nvPr>
            <p:ph type="sldNum" sz="quarter" idx="12"/>
          </p:nvPr>
        </p:nvSpPr>
        <p:spPr/>
        <p:txBody>
          <a:bodyPr/>
          <a:lstStyle/>
          <a:p>
            <a:fld id="{64C3BE58-F396-4D6B-A50C-CCDC35482633}" type="slidenum">
              <a:rPr lang="en-SG" smtClean="0"/>
              <a:t>‹#›</a:t>
            </a:fld>
            <a:endParaRPr lang="en-SG"/>
          </a:p>
        </p:txBody>
      </p:sp>
    </p:spTree>
    <p:extLst>
      <p:ext uri="{BB962C8B-B14F-4D97-AF65-F5344CB8AC3E}">
        <p14:creationId xmlns:p14="http://schemas.microsoft.com/office/powerpoint/2010/main" val="2107801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977CB-8E36-3C89-555E-8CD1D8307E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65B05536-BEA8-8B08-0FA1-3461EFF1C3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5D13A6BF-8D8E-0E06-D541-C5C50EBA6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E3CE28-EC78-9EF3-BD2F-90359C4408B7}"/>
              </a:ext>
            </a:extLst>
          </p:cNvPr>
          <p:cNvSpPr>
            <a:spLocks noGrp="1"/>
          </p:cNvSpPr>
          <p:nvPr>
            <p:ph type="dt" sz="half" idx="10"/>
          </p:nvPr>
        </p:nvSpPr>
        <p:spPr/>
        <p:txBody>
          <a:bodyPr/>
          <a:lstStyle/>
          <a:p>
            <a:fld id="{ACA61755-4C04-4DC8-9D7B-08081B769B18}" type="datetimeFigureOut">
              <a:rPr lang="en-SG" smtClean="0"/>
              <a:t>9/10/2023</a:t>
            </a:fld>
            <a:endParaRPr lang="en-SG"/>
          </a:p>
        </p:txBody>
      </p:sp>
      <p:sp>
        <p:nvSpPr>
          <p:cNvPr id="6" name="Footer Placeholder 5">
            <a:extLst>
              <a:ext uri="{FF2B5EF4-FFF2-40B4-BE49-F238E27FC236}">
                <a16:creationId xmlns:a16="http://schemas.microsoft.com/office/drawing/2014/main" id="{6336BF95-AA5A-7400-4EC0-0373C2EC3F1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C81A481-FE4A-EE7A-58EE-EA50CEB46A69}"/>
              </a:ext>
            </a:extLst>
          </p:cNvPr>
          <p:cNvSpPr>
            <a:spLocks noGrp="1"/>
          </p:cNvSpPr>
          <p:nvPr>
            <p:ph type="sldNum" sz="quarter" idx="12"/>
          </p:nvPr>
        </p:nvSpPr>
        <p:spPr/>
        <p:txBody>
          <a:bodyPr/>
          <a:lstStyle/>
          <a:p>
            <a:fld id="{64C3BE58-F396-4D6B-A50C-CCDC35482633}" type="slidenum">
              <a:rPr lang="en-SG" smtClean="0"/>
              <a:t>‹#›</a:t>
            </a:fld>
            <a:endParaRPr lang="en-SG"/>
          </a:p>
        </p:txBody>
      </p:sp>
    </p:spTree>
    <p:extLst>
      <p:ext uri="{BB962C8B-B14F-4D97-AF65-F5344CB8AC3E}">
        <p14:creationId xmlns:p14="http://schemas.microsoft.com/office/powerpoint/2010/main" val="3080798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C346C-2D48-A5BF-2039-7FD6A7D487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85B42C48-7F13-4820-AFAE-CBFB35A178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69FD67D6-2E27-0976-B2FB-B9FA8D17EF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F5033A-263F-0E60-AE73-F48BDEDE987C}"/>
              </a:ext>
            </a:extLst>
          </p:cNvPr>
          <p:cNvSpPr>
            <a:spLocks noGrp="1"/>
          </p:cNvSpPr>
          <p:nvPr>
            <p:ph type="dt" sz="half" idx="10"/>
          </p:nvPr>
        </p:nvSpPr>
        <p:spPr/>
        <p:txBody>
          <a:bodyPr/>
          <a:lstStyle/>
          <a:p>
            <a:fld id="{ACA61755-4C04-4DC8-9D7B-08081B769B18}" type="datetimeFigureOut">
              <a:rPr lang="en-SG" smtClean="0"/>
              <a:t>9/10/2023</a:t>
            </a:fld>
            <a:endParaRPr lang="en-SG"/>
          </a:p>
        </p:txBody>
      </p:sp>
      <p:sp>
        <p:nvSpPr>
          <p:cNvPr id="6" name="Footer Placeholder 5">
            <a:extLst>
              <a:ext uri="{FF2B5EF4-FFF2-40B4-BE49-F238E27FC236}">
                <a16:creationId xmlns:a16="http://schemas.microsoft.com/office/drawing/2014/main" id="{BBB93694-C86D-20A0-7186-985D15B820E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E6B4048-8BA2-443A-9275-20814C2D9BC0}"/>
              </a:ext>
            </a:extLst>
          </p:cNvPr>
          <p:cNvSpPr>
            <a:spLocks noGrp="1"/>
          </p:cNvSpPr>
          <p:nvPr>
            <p:ph type="sldNum" sz="quarter" idx="12"/>
          </p:nvPr>
        </p:nvSpPr>
        <p:spPr/>
        <p:txBody>
          <a:bodyPr/>
          <a:lstStyle/>
          <a:p>
            <a:fld id="{64C3BE58-F396-4D6B-A50C-CCDC35482633}" type="slidenum">
              <a:rPr lang="en-SG" smtClean="0"/>
              <a:t>‹#›</a:t>
            </a:fld>
            <a:endParaRPr lang="en-SG"/>
          </a:p>
        </p:txBody>
      </p:sp>
    </p:spTree>
    <p:extLst>
      <p:ext uri="{BB962C8B-B14F-4D97-AF65-F5344CB8AC3E}">
        <p14:creationId xmlns:p14="http://schemas.microsoft.com/office/powerpoint/2010/main" val="992611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D9A23-C100-8391-3FDE-A4AA592E9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F47B0FF-FE48-D215-D3BD-AF793F48E8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93CB2F3-0265-541E-407F-BBDDB6E7AD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61755-4C04-4DC8-9D7B-08081B769B18}" type="datetimeFigureOut">
              <a:rPr lang="en-SG" smtClean="0"/>
              <a:t>9/10/2023</a:t>
            </a:fld>
            <a:endParaRPr lang="en-SG"/>
          </a:p>
        </p:txBody>
      </p:sp>
      <p:sp>
        <p:nvSpPr>
          <p:cNvPr id="5" name="Footer Placeholder 4">
            <a:extLst>
              <a:ext uri="{FF2B5EF4-FFF2-40B4-BE49-F238E27FC236}">
                <a16:creationId xmlns:a16="http://schemas.microsoft.com/office/drawing/2014/main" id="{505F81B2-32D5-F603-03C6-FDFA52141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BD3C9086-93D4-C6E7-22E8-23D919FDD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C3BE58-F396-4D6B-A50C-CCDC35482633}" type="slidenum">
              <a:rPr lang="en-SG" smtClean="0"/>
              <a:t>‹#›</a:t>
            </a:fld>
            <a:endParaRPr lang="en-SG"/>
          </a:p>
        </p:txBody>
      </p:sp>
    </p:spTree>
    <p:extLst>
      <p:ext uri="{BB962C8B-B14F-4D97-AF65-F5344CB8AC3E}">
        <p14:creationId xmlns:p14="http://schemas.microsoft.com/office/powerpoint/2010/main" val="3020069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ature.com/articles/s41586-021-03707-9#Sec7"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CCBFE-2A6E-E6CF-FF66-9F6ECD8BBE17}"/>
              </a:ext>
            </a:extLst>
          </p:cNvPr>
          <p:cNvSpPr>
            <a:spLocks noGrp="1"/>
          </p:cNvSpPr>
          <p:nvPr>
            <p:ph type="ctrTitle"/>
          </p:nvPr>
        </p:nvSpPr>
        <p:spPr/>
        <p:txBody>
          <a:bodyPr/>
          <a:lstStyle/>
          <a:p>
            <a:r>
              <a:rPr lang="en-US" dirty="0"/>
              <a:t>Metabolomics data analysis</a:t>
            </a:r>
            <a:endParaRPr lang="en-SG" dirty="0"/>
          </a:p>
        </p:txBody>
      </p:sp>
      <p:sp>
        <p:nvSpPr>
          <p:cNvPr id="3" name="Subtitle 2">
            <a:extLst>
              <a:ext uri="{FF2B5EF4-FFF2-40B4-BE49-F238E27FC236}">
                <a16:creationId xmlns:a16="http://schemas.microsoft.com/office/drawing/2014/main" id="{AED52291-9170-2848-C1B0-ADD63C1ECA66}"/>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196559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8CD7-1559-31E0-C6E4-2D82393DD29D}"/>
              </a:ext>
            </a:extLst>
          </p:cNvPr>
          <p:cNvSpPr>
            <a:spLocks noGrp="1"/>
          </p:cNvSpPr>
          <p:nvPr>
            <p:ph type="title"/>
          </p:nvPr>
        </p:nvSpPr>
        <p:spPr/>
        <p:txBody>
          <a:bodyPr/>
          <a:lstStyle/>
          <a:p>
            <a:r>
              <a:rPr lang="en-US" dirty="0"/>
              <a:t>Normalization?</a:t>
            </a:r>
            <a:endParaRPr lang="en-SG" dirty="0"/>
          </a:p>
        </p:txBody>
      </p:sp>
      <p:pic>
        <p:nvPicPr>
          <p:cNvPr id="4" name="Picture 3">
            <a:extLst>
              <a:ext uri="{FF2B5EF4-FFF2-40B4-BE49-F238E27FC236}">
                <a16:creationId xmlns:a16="http://schemas.microsoft.com/office/drawing/2014/main" id="{4275B1D7-C184-9D15-FB9A-C55E409D66CA}"/>
              </a:ext>
            </a:extLst>
          </p:cNvPr>
          <p:cNvPicPr>
            <a:picLocks noChangeAspect="1"/>
          </p:cNvPicPr>
          <p:nvPr/>
        </p:nvPicPr>
        <p:blipFill>
          <a:blip r:embed="rId3"/>
          <a:stretch>
            <a:fillRect/>
          </a:stretch>
        </p:blipFill>
        <p:spPr>
          <a:xfrm>
            <a:off x="918580" y="1388363"/>
            <a:ext cx="6729043" cy="1531753"/>
          </a:xfrm>
          <a:prstGeom prst="rect">
            <a:avLst/>
          </a:prstGeom>
        </p:spPr>
      </p:pic>
      <p:pic>
        <p:nvPicPr>
          <p:cNvPr id="8" name="Picture 7">
            <a:extLst>
              <a:ext uri="{FF2B5EF4-FFF2-40B4-BE49-F238E27FC236}">
                <a16:creationId xmlns:a16="http://schemas.microsoft.com/office/drawing/2014/main" id="{5A540818-B82D-F903-E84B-5EBBC454795E}"/>
              </a:ext>
            </a:extLst>
          </p:cNvPr>
          <p:cNvPicPr>
            <a:picLocks noChangeAspect="1"/>
          </p:cNvPicPr>
          <p:nvPr/>
        </p:nvPicPr>
        <p:blipFill>
          <a:blip r:embed="rId4"/>
          <a:stretch>
            <a:fillRect/>
          </a:stretch>
        </p:blipFill>
        <p:spPr>
          <a:xfrm>
            <a:off x="918580" y="3467586"/>
            <a:ext cx="5370431" cy="1709792"/>
          </a:xfrm>
          <a:prstGeom prst="rect">
            <a:avLst/>
          </a:prstGeom>
        </p:spPr>
      </p:pic>
      <p:pic>
        <p:nvPicPr>
          <p:cNvPr id="13" name="Picture 12">
            <a:extLst>
              <a:ext uri="{FF2B5EF4-FFF2-40B4-BE49-F238E27FC236}">
                <a16:creationId xmlns:a16="http://schemas.microsoft.com/office/drawing/2014/main" id="{73F1E96D-79A4-8967-2447-1F9E4E2E744F}"/>
              </a:ext>
            </a:extLst>
          </p:cNvPr>
          <p:cNvPicPr>
            <a:picLocks noChangeAspect="1"/>
          </p:cNvPicPr>
          <p:nvPr/>
        </p:nvPicPr>
        <p:blipFill>
          <a:blip r:embed="rId5"/>
          <a:stretch>
            <a:fillRect/>
          </a:stretch>
        </p:blipFill>
        <p:spPr>
          <a:xfrm>
            <a:off x="725569" y="5177378"/>
            <a:ext cx="5370431" cy="1175808"/>
          </a:xfrm>
          <a:prstGeom prst="rect">
            <a:avLst/>
          </a:prstGeom>
        </p:spPr>
      </p:pic>
    </p:spTree>
    <p:extLst>
      <p:ext uri="{BB962C8B-B14F-4D97-AF65-F5344CB8AC3E}">
        <p14:creationId xmlns:p14="http://schemas.microsoft.com/office/powerpoint/2010/main" val="339390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5A4B-69DB-2110-B905-78C43D90D000}"/>
              </a:ext>
            </a:extLst>
          </p:cNvPr>
          <p:cNvSpPr>
            <a:spLocks noGrp="1"/>
          </p:cNvSpPr>
          <p:nvPr>
            <p:ph type="title"/>
          </p:nvPr>
        </p:nvSpPr>
        <p:spPr/>
        <p:txBody>
          <a:bodyPr/>
          <a:lstStyle/>
          <a:p>
            <a:r>
              <a:rPr lang="en-US" dirty="0"/>
              <a:t>Distance Matrix?</a:t>
            </a:r>
            <a:endParaRPr lang="en-SG" dirty="0"/>
          </a:p>
        </p:txBody>
      </p:sp>
      <p:pic>
        <p:nvPicPr>
          <p:cNvPr id="1026" name="Picture 2">
            <a:extLst>
              <a:ext uri="{FF2B5EF4-FFF2-40B4-BE49-F238E27FC236}">
                <a16:creationId xmlns:a16="http://schemas.microsoft.com/office/drawing/2014/main" id="{797CE2C7-AA7E-547A-C752-DE7934F96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3063"/>
            <a:ext cx="4772140" cy="4533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16152B2-D0C0-6134-81A7-410C0AAD8AC2}"/>
              </a:ext>
            </a:extLst>
          </p:cNvPr>
          <p:cNvPicPr>
            <a:picLocks noChangeAspect="1"/>
          </p:cNvPicPr>
          <p:nvPr/>
        </p:nvPicPr>
        <p:blipFill>
          <a:blip r:embed="rId3"/>
          <a:stretch>
            <a:fillRect/>
          </a:stretch>
        </p:blipFill>
        <p:spPr>
          <a:xfrm>
            <a:off x="5829299" y="1461237"/>
            <a:ext cx="5879161" cy="2057414"/>
          </a:xfrm>
          <a:prstGeom prst="rect">
            <a:avLst/>
          </a:prstGeom>
        </p:spPr>
      </p:pic>
      <p:sp>
        <p:nvSpPr>
          <p:cNvPr id="6" name="TextBox 5">
            <a:extLst>
              <a:ext uri="{FF2B5EF4-FFF2-40B4-BE49-F238E27FC236}">
                <a16:creationId xmlns:a16="http://schemas.microsoft.com/office/drawing/2014/main" id="{19609E05-059B-5FFD-77CF-231322C42DB7}"/>
              </a:ext>
            </a:extLst>
          </p:cNvPr>
          <p:cNvSpPr txBox="1"/>
          <p:nvPr/>
        </p:nvSpPr>
        <p:spPr>
          <a:xfrm>
            <a:off x="5829299" y="3771900"/>
            <a:ext cx="5257800" cy="1107996"/>
          </a:xfrm>
          <a:prstGeom prst="rect">
            <a:avLst/>
          </a:prstGeom>
          <a:noFill/>
        </p:spPr>
        <p:txBody>
          <a:bodyPr wrap="square" rtlCol="0">
            <a:spAutoFit/>
          </a:bodyPr>
          <a:lstStyle/>
          <a:p>
            <a:r>
              <a:rPr lang="en-SG" sz="1100" dirty="0"/>
              <a:t>We showed here that several metrics, including the Euclidean distance, perform well, while others do not. Six metrics (</a:t>
            </a:r>
            <a:r>
              <a:rPr lang="en-SG" sz="1100" dirty="0" err="1"/>
              <a:t>Minkowski</a:t>
            </a:r>
            <a:r>
              <a:rPr lang="en-SG" sz="1100" dirty="0"/>
              <a:t> distance, Euclidean distance, Manhattan distance, Jeffreys &amp; </a:t>
            </a:r>
            <a:r>
              <a:rPr lang="en-SG" sz="1100" dirty="0" err="1"/>
              <a:t>Matusita</a:t>
            </a:r>
            <a:r>
              <a:rPr lang="en-SG" sz="1100" dirty="0"/>
              <a:t> distance, Dice’s coefficient, Jaccard similarity coefficient) perform similarly well, whereas three metrics (Canberra distance, relative distance, and cosine of angle) seem inappropriate for the inference of biochemical mechanisms from metabolomics data. (Qi &amp; </a:t>
            </a:r>
            <a:r>
              <a:rPr lang="en-SG" sz="1100" dirty="0" err="1"/>
              <a:t>Voit</a:t>
            </a:r>
            <a:r>
              <a:rPr lang="en-SG" sz="1100" dirty="0"/>
              <a:t>, 2016)</a:t>
            </a:r>
          </a:p>
        </p:txBody>
      </p:sp>
    </p:spTree>
    <p:extLst>
      <p:ext uri="{BB962C8B-B14F-4D97-AF65-F5344CB8AC3E}">
        <p14:creationId xmlns:p14="http://schemas.microsoft.com/office/powerpoint/2010/main" val="3380969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5A4B-69DB-2110-B905-78C43D90D000}"/>
              </a:ext>
            </a:extLst>
          </p:cNvPr>
          <p:cNvSpPr>
            <a:spLocks noGrp="1"/>
          </p:cNvSpPr>
          <p:nvPr>
            <p:ph type="title"/>
          </p:nvPr>
        </p:nvSpPr>
        <p:spPr/>
        <p:txBody>
          <a:bodyPr/>
          <a:lstStyle/>
          <a:p>
            <a:r>
              <a:rPr lang="en-US" dirty="0"/>
              <a:t>Distance Matrix?</a:t>
            </a:r>
            <a:endParaRPr lang="en-SG" dirty="0"/>
          </a:p>
        </p:txBody>
      </p:sp>
      <p:pic>
        <p:nvPicPr>
          <p:cNvPr id="4" name="Picture 3">
            <a:extLst>
              <a:ext uri="{FF2B5EF4-FFF2-40B4-BE49-F238E27FC236}">
                <a16:creationId xmlns:a16="http://schemas.microsoft.com/office/drawing/2014/main" id="{7332A2B5-14B4-ED24-AFA9-A91AECA648A3}"/>
              </a:ext>
            </a:extLst>
          </p:cNvPr>
          <p:cNvPicPr>
            <a:picLocks noChangeAspect="1"/>
          </p:cNvPicPr>
          <p:nvPr/>
        </p:nvPicPr>
        <p:blipFill>
          <a:blip r:embed="rId2"/>
          <a:stretch>
            <a:fillRect/>
          </a:stretch>
        </p:blipFill>
        <p:spPr>
          <a:xfrm>
            <a:off x="838200" y="1415548"/>
            <a:ext cx="6020322" cy="2126164"/>
          </a:xfrm>
          <a:prstGeom prst="rect">
            <a:avLst/>
          </a:prstGeom>
        </p:spPr>
      </p:pic>
      <p:sp>
        <p:nvSpPr>
          <p:cNvPr id="7" name="Content Placeholder 2">
            <a:extLst>
              <a:ext uri="{FF2B5EF4-FFF2-40B4-BE49-F238E27FC236}">
                <a16:creationId xmlns:a16="http://schemas.microsoft.com/office/drawing/2014/main" id="{F3BDA115-6BB5-BEA9-95FC-83F8AB10963F}"/>
              </a:ext>
            </a:extLst>
          </p:cNvPr>
          <p:cNvSpPr>
            <a:spLocks noGrp="1"/>
          </p:cNvSpPr>
          <p:nvPr>
            <p:ph idx="1"/>
          </p:nvPr>
        </p:nvSpPr>
        <p:spPr>
          <a:xfrm>
            <a:off x="838200" y="4987925"/>
            <a:ext cx="10515600" cy="1260475"/>
          </a:xfrm>
        </p:spPr>
        <p:txBody>
          <a:bodyPr/>
          <a:lstStyle/>
          <a:p>
            <a:r>
              <a:rPr lang="en-SG" dirty="0">
                <a:hlinkClick r:id="rId3"/>
              </a:rPr>
              <a:t>https://www.nature.com/articles/s41586-021-03707-9#Sec7</a:t>
            </a:r>
            <a:r>
              <a:rPr lang="en-SG" dirty="0"/>
              <a:t> (Fischbach Lab)</a:t>
            </a:r>
          </a:p>
        </p:txBody>
      </p:sp>
      <p:pic>
        <p:nvPicPr>
          <p:cNvPr id="8" name="Picture 7">
            <a:extLst>
              <a:ext uri="{FF2B5EF4-FFF2-40B4-BE49-F238E27FC236}">
                <a16:creationId xmlns:a16="http://schemas.microsoft.com/office/drawing/2014/main" id="{65E725CC-1A50-154C-5100-A94173C9DBA2}"/>
              </a:ext>
            </a:extLst>
          </p:cNvPr>
          <p:cNvPicPr>
            <a:picLocks noChangeAspect="1"/>
          </p:cNvPicPr>
          <p:nvPr/>
        </p:nvPicPr>
        <p:blipFill>
          <a:blip r:embed="rId4"/>
          <a:stretch>
            <a:fillRect/>
          </a:stretch>
        </p:blipFill>
        <p:spPr>
          <a:xfrm>
            <a:off x="470229" y="3843337"/>
            <a:ext cx="10970389" cy="842963"/>
          </a:xfrm>
          <a:prstGeom prst="rect">
            <a:avLst/>
          </a:prstGeom>
        </p:spPr>
      </p:pic>
    </p:spTree>
    <p:extLst>
      <p:ext uri="{BB962C8B-B14F-4D97-AF65-F5344CB8AC3E}">
        <p14:creationId xmlns:p14="http://schemas.microsoft.com/office/powerpoint/2010/main" val="1159690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5A4B-69DB-2110-B905-78C43D90D000}"/>
              </a:ext>
            </a:extLst>
          </p:cNvPr>
          <p:cNvSpPr>
            <a:spLocks noGrp="1"/>
          </p:cNvSpPr>
          <p:nvPr>
            <p:ph type="title"/>
          </p:nvPr>
        </p:nvSpPr>
        <p:spPr/>
        <p:txBody>
          <a:bodyPr/>
          <a:lstStyle/>
          <a:p>
            <a:r>
              <a:rPr lang="en-US" dirty="0"/>
              <a:t>Distance Matrix?</a:t>
            </a:r>
            <a:endParaRPr lang="en-SG" dirty="0"/>
          </a:p>
        </p:txBody>
      </p:sp>
      <p:pic>
        <p:nvPicPr>
          <p:cNvPr id="5" name="Picture 4">
            <a:extLst>
              <a:ext uri="{FF2B5EF4-FFF2-40B4-BE49-F238E27FC236}">
                <a16:creationId xmlns:a16="http://schemas.microsoft.com/office/drawing/2014/main" id="{C05DF534-A00C-0AE9-DCFF-A92EFDBD251E}"/>
              </a:ext>
            </a:extLst>
          </p:cNvPr>
          <p:cNvPicPr>
            <a:picLocks noChangeAspect="1"/>
          </p:cNvPicPr>
          <p:nvPr/>
        </p:nvPicPr>
        <p:blipFill>
          <a:blip r:embed="rId3"/>
          <a:stretch>
            <a:fillRect/>
          </a:stretch>
        </p:blipFill>
        <p:spPr>
          <a:xfrm>
            <a:off x="1047439" y="2322557"/>
            <a:ext cx="7171041" cy="1226926"/>
          </a:xfrm>
          <a:prstGeom prst="rect">
            <a:avLst/>
          </a:prstGeom>
        </p:spPr>
      </p:pic>
    </p:spTree>
    <p:extLst>
      <p:ext uri="{BB962C8B-B14F-4D97-AF65-F5344CB8AC3E}">
        <p14:creationId xmlns:p14="http://schemas.microsoft.com/office/powerpoint/2010/main" val="2742141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6A3A-268A-1B8A-D2C6-65E67959D40F}"/>
              </a:ext>
            </a:extLst>
          </p:cNvPr>
          <p:cNvSpPr>
            <a:spLocks noGrp="1"/>
          </p:cNvSpPr>
          <p:nvPr>
            <p:ph type="title"/>
          </p:nvPr>
        </p:nvSpPr>
        <p:spPr/>
        <p:txBody>
          <a:bodyPr/>
          <a:lstStyle/>
          <a:p>
            <a:r>
              <a:rPr lang="en-US" dirty="0"/>
              <a:t>Fig Ideas</a:t>
            </a:r>
            <a:endParaRPr lang="en-SG" dirty="0"/>
          </a:p>
        </p:txBody>
      </p:sp>
      <p:pic>
        <p:nvPicPr>
          <p:cNvPr id="2050" name="Picture 2" descr="Extended Data Fig. 4">
            <a:extLst>
              <a:ext uri="{FF2B5EF4-FFF2-40B4-BE49-F238E27FC236}">
                <a16:creationId xmlns:a16="http://schemas.microsoft.com/office/drawing/2014/main" id="{FF2C08DF-55DE-FF58-5740-2590A88FF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100" y="671512"/>
            <a:ext cx="4062188" cy="5514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32184B4-900E-087E-A340-795329B0882D}"/>
              </a:ext>
            </a:extLst>
          </p:cNvPr>
          <p:cNvPicPr>
            <a:picLocks noChangeAspect="1"/>
          </p:cNvPicPr>
          <p:nvPr/>
        </p:nvPicPr>
        <p:blipFill>
          <a:blip r:embed="rId4"/>
          <a:stretch>
            <a:fillRect/>
          </a:stretch>
        </p:blipFill>
        <p:spPr>
          <a:xfrm>
            <a:off x="342900" y="3147077"/>
            <a:ext cx="6429898" cy="2446201"/>
          </a:xfrm>
          <a:prstGeom prst="rect">
            <a:avLst/>
          </a:prstGeom>
        </p:spPr>
      </p:pic>
    </p:spTree>
    <p:extLst>
      <p:ext uri="{BB962C8B-B14F-4D97-AF65-F5344CB8AC3E}">
        <p14:creationId xmlns:p14="http://schemas.microsoft.com/office/powerpoint/2010/main" val="1932508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6A3A-268A-1B8A-D2C6-65E67959D40F}"/>
              </a:ext>
            </a:extLst>
          </p:cNvPr>
          <p:cNvSpPr>
            <a:spLocks noGrp="1"/>
          </p:cNvSpPr>
          <p:nvPr>
            <p:ph type="title"/>
          </p:nvPr>
        </p:nvSpPr>
        <p:spPr/>
        <p:txBody>
          <a:bodyPr/>
          <a:lstStyle/>
          <a:p>
            <a:r>
              <a:rPr lang="en-US" dirty="0"/>
              <a:t>Fig Ideas</a:t>
            </a:r>
            <a:endParaRPr lang="en-SG" dirty="0"/>
          </a:p>
        </p:txBody>
      </p:sp>
      <p:pic>
        <p:nvPicPr>
          <p:cNvPr id="3074" name="Picture 2" descr="Extended Data Fig. 1">
            <a:extLst>
              <a:ext uri="{FF2B5EF4-FFF2-40B4-BE49-F238E27FC236}">
                <a16:creationId xmlns:a16="http://schemas.microsoft.com/office/drawing/2014/main" id="{56D9DFC3-8030-D220-0174-28F2E64A7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960" y="252412"/>
            <a:ext cx="4791353" cy="6353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8147A12-386C-7AAF-B267-CB8A00C082E7}"/>
              </a:ext>
            </a:extLst>
          </p:cNvPr>
          <p:cNvPicPr>
            <a:picLocks noChangeAspect="1"/>
          </p:cNvPicPr>
          <p:nvPr/>
        </p:nvPicPr>
        <p:blipFill>
          <a:blip r:embed="rId4"/>
          <a:stretch>
            <a:fillRect/>
          </a:stretch>
        </p:blipFill>
        <p:spPr>
          <a:xfrm>
            <a:off x="361950" y="3593635"/>
            <a:ext cx="6715125" cy="1726866"/>
          </a:xfrm>
          <a:prstGeom prst="rect">
            <a:avLst/>
          </a:prstGeom>
        </p:spPr>
      </p:pic>
    </p:spTree>
    <p:extLst>
      <p:ext uri="{BB962C8B-B14F-4D97-AF65-F5344CB8AC3E}">
        <p14:creationId xmlns:p14="http://schemas.microsoft.com/office/powerpoint/2010/main" val="1936800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6A3A-268A-1B8A-D2C6-65E67959D40F}"/>
              </a:ext>
            </a:extLst>
          </p:cNvPr>
          <p:cNvSpPr>
            <a:spLocks noGrp="1"/>
          </p:cNvSpPr>
          <p:nvPr>
            <p:ph type="title"/>
          </p:nvPr>
        </p:nvSpPr>
        <p:spPr/>
        <p:txBody>
          <a:bodyPr/>
          <a:lstStyle/>
          <a:p>
            <a:r>
              <a:rPr lang="en-US" dirty="0"/>
              <a:t>Fig Ideas</a:t>
            </a:r>
            <a:endParaRPr lang="en-SG" dirty="0"/>
          </a:p>
        </p:txBody>
      </p:sp>
      <p:pic>
        <p:nvPicPr>
          <p:cNvPr id="4098" name="Picture 2" descr="Extended Data Fig. 3">
            <a:extLst>
              <a:ext uri="{FF2B5EF4-FFF2-40B4-BE49-F238E27FC236}">
                <a16:creationId xmlns:a16="http://schemas.microsoft.com/office/drawing/2014/main" id="{5CC290FC-A372-AA1C-641F-3CFC82A31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424" y="196347"/>
            <a:ext cx="5070475" cy="6465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D574BD-9EC6-30F2-7557-0FD7AC21DCD1}"/>
              </a:ext>
            </a:extLst>
          </p:cNvPr>
          <p:cNvPicPr>
            <a:picLocks noChangeAspect="1"/>
          </p:cNvPicPr>
          <p:nvPr/>
        </p:nvPicPr>
        <p:blipFill>
          <a:blip r:embed="rId4"/>
          <a:stretch>
            <a:fillRect/>
          </a:stretch>
        </p:blipFill>
        <p:spPr>
          <a:xfrm>
            <a:off x="175815" y="2002341"/>
            <a:ext cx="6566520" cy="3665034"/>
          </a:xfrm>
          <a:prstGeom prst="rect">
            <a:avLst/>
          </a:prstGeom>
        </p:spPr>
      </p:pic>
    </p:spTree>
    <p:extLst>
      <p:ext uri="{BB962C8B-B14F-4D97-AF65-F5344CB8AC3E}">
        <p14:creationId xmlns:p14="http://schemas.microsoft.com/office/powerpoint/2010/main" val="3991835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6A3A-268A-1B8A-D2C6-65E67959D40F}"/>
              </a:ext>
            </a:extLst>
          </p:cNvPr>
          <p:cNvSpPr>
            <a:spLocks noGrp="1"/>
          </p:cNvSpPr>
          <p:nvPr>
            <p:ph type="title"/>
          </p:nvPr>
        </p:nvSpPr>
        <p:spPr/>
        <p:txBody>
          <a:bodyPr/>
          <a:lstStyle/>
          <a:p>
            <a:r>
              <a:rPr lang="en-US" dirty="0"/>
              <a:t>Fig Ideas</a:t>
            </a:r>
            <a:endParaRPr lang="en-SG" dirty="0"/>
          </a:p>
        </p:txBody>
      </p:sp>
      <p:pic>
        <p:nvPicPr>
          <p:cNvPr id="5122" name="Picture 2" descr="Principal-component analysis (PCA) ordination plots of metabolomic (A,D), lipidomic (B,E), and combined (C,F) profiles of portal serum (A-C) and bile (D-F) from patients with primary sclerosing cholangitis (PSC), cirrhotic liver disease (disease control, DC), and from heathy controls (nondisease control, NC). For the ordination of metabolomic data, relative intensities of both annotated and unannotated liquid chromatography-mass spectrometry (LC-MS) peaks were used.">
            <a:extLst>
              <a:ext uri="{FF2B5EF4-FFF2-40B4-BE49-F238E27FC236}">
                <a16:creationId xmlns:a16="http://schemas.microsoft.com/office/drawing/2014/main" id="{6998F05E-B69C-6A3B-6625-BB21A8C7C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297" y="907653"/>
            <a:ext cx="7026703" cy="50426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7238B0F-B7D3-2A1C-1B41-57AD07B9267C}"/>
              </a:ext>
            </a:extLst>
          </p:cNvPr>
          <p:cNvPicPr>
            <a:picLocks noChangeAspect="1"/>
          </p:cNvPicPr>
          <p:nvPr/>
        </p:nvPicPr>
        <p:blipFill>
          <a:blip r:embed="rId4"/>
          <a:stretch>
            <a:fillRect/>
          </a:stretch>
        </p:blipFill>
        <p:spPr>
          <a:xfrm>
            <a:off x="626561" y="2010802"/>
            <a:ext cx="6835732" cy="1150720"/>
          </a:xfrm>
          <a:prstGeom prst="rect">
            <a:avLst/>
          </a:prstGeom>
        </p:spPr>
      </p:pic>
    </p:spTree>
    <p:extLst>
      <p:ext uri="{BB962C8B-B14F-4D97-AF65-F5344CB8AC3E}">
        <p14:creationId xmlns:p14="http://schemas.microsoft.com/office/powerpoint/2010/main" val="1237482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6A3A-268A-1B8A-D2C6-65E67959D40F}"/>
              </a:ext>
            </a:extLst>
          </p:cNvPr>
          <p:cNvSpPr>
            <a:spLocks noGrp="1"/>
          </p:cNvSpPr>
          <p:nvPr>
            <p:ph type="title"/>
          </p:nvPr>
        </p:nvSpPr>
        <p:spPr/>
        <p:txBody>
          <a:bodyPr/>
          <a:lstStyle/>
          <a:p>
            <a:r>
              <a:rPr lang="en-US" dirty="0"/>
              <a:t>Fig Ideas</a:t>
            </a:r>
            <a:endParaRPr lang="en-SG" dirty="0"/>
          </a:p>
        </p:txBody>
      </p:sp>
      <p:pic>
        <p:nvPicPr>
          <p:cNvPr id="6146" name="Picture 2" descr="Overview of metabolite set enrichment analysis results for portal serum (A) and bile (B). Subpathways (i.e., metabolite sets) significantly enriched with up-or downregulated metabolites were identified using a hypergeometric test (p &lt; 0.05) and shown with circles for the corresponding phenotype comparison. Color reflects the direction of the overall change (red for upregulation and blue for downregulation), while the intensity reflects the degree of enrichment compared to random chance. Subpathways enriched in both portal serum and bile (in at least one of the phenotype comparisons) were highlighted with gray background.">
            <a:extLst>
              <a:ext uri="{FF2B5EF4-FFF2-40B4-BE49-F238E27FC236}">
                <a16:creationId xmlns:a16="http://schemas.microsoft.com/office/drawing/2014/main" id="{200AD83C-6AEE-0B8D-D840-11BE9E36E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773" y="1168625"/>
            <a:ext cx="6394373" cy="5025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CCA79F1-A7FF-E4F8-90C5-DFDF5CEB284B}"/>
              </a:ext>
            </a:extLst>
          </p:cNvPr>
          <p:cNvPicPr>
            <a:picLocks noChangeAspect="1"/>
          </p:cNvPicPr>
          <p:nvPr/>
        </p:nvPicPr>
        <p:blipFill>
          <a:blip r:embed="rId4"/>
          <a:stretch>
            <a:fillRect/>
          </a:stretch>
        </p:blipFill>
        <p:spPr>
          <a:xfrm>
            <a:off x="307984" y="2321565"/>
            <a:ext cx="6805250" cy="1181202"/>
          </a:xfrm>
          <a:prstGeom prst="rect">
            <a:avLst/>
          </a:prstGeom>
        </p:spPr>
      </p:pic>
    </p:spTree>
    <p:extLst>
      <p:ext uri="{BB962C8B-B14F-4D97-AF65-F5344CB8AC3E}">
        <p14:creationId xmlns:p14="http://schemas.microsoft.com/office/powerpoint/2010/main" val="196230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6A3A-268A-1B8A-D2C6-65E67959D40F}"/>
              </a:ext>
            </a:extLst>
          </p:cNvPr>
          <p:cNvSpPr>
            <a:spLocks noGrp="1"/>
          </p:cNvSpPr>
          <p:nvPr>
            <p:ph type="title"/>
          </p:nvPr>
        </p:nvSpPr>
        <p:spPr/>
        <p:txBody>
          <a:bodyPr/>
          <a:lstStyle/>
          <a:p>
            <a:r>
              <a:rPr lang="en-US" dirty="0"/>
              <a:t>Fig Ideas</a:t>
            </a:r>
            <a:endParaRPr lang="en-SG" dirty="0"/>
          </a:p>
        </p:txBody>
      </p:sp>
      <p:pic>
        <p:nvPicPr>
          <p:cNvPr id="7170" name="Picture 2" descr="Heatmaps showing fold changes of individual metabolites from bile belonging to subpathways of interest. Labels for phenotype comparisons were colored according to the metabolite set enrichment analysis results. Specifically, a label is colored red (blue) if the subpathway is significantly enriched with upregulated (downregulated) metabolites for the comparison. Metabolites that passed our thresholds for differential abundance were marked with a single asterisk (FC &gt; 2 and FDR &lt; 0.1) or double asterisks (FC &gt; 10 and FDR &lt; 0.01). ¶ Due to the large size of this group, some dipeptides with smaller fold changes are not shown in this figure. For the full heatmap of all dipeptides, see Figure S2.">
            <a:extLst>
              <a:ext uri="{FF2B5EF4-FFF2-40B4-BE49-F238E27FC236}">
                <a16:creationId xmlns:a16="http://schemas.microsoft.com/office/drawing/2014/main" id="{BAC0EF56-3C49-B31A-B671-ADA0A3F4C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351" y="500931"/>
            <a:ext cx="5221839" cy="60445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22F0A1F-6313-061C-22ED-BB6E094AC01B}"/>
              </a:ext>
            </a:extLst>
          </p:cNvPr>
          <p:cNvPicPr>
            <a:picLocks noChangeAspect="1"/>
          </p:cNvPicPr>
          <p:nvPr/>
        </p:nvPicPr>
        <p:blipFill>
          <a:blip r:embed="rId4"/>
          <a:stretch>
            <a:fillRect/>
          </a:stretch>
        </p:blipFill>
        <p:spPr>
          <a:xfrm>
            <a:off x="941039" y="1920782"/>
            <a:ext cx="6812870" cy="1386960"/>
          </a:xfrm>
          <a:prstGeom prst="rect">
            <a:avLst/>
          </a:prstGeom>
        </p:spPr>
      </p:pic>
    </p:spTree>
    <p:extLst>
      <p:ext uri="{BB962C8B-B14F-4D97-AF65-F5344CB8AC3E}">
        <p14:creationId xmlns:p14="http://schemas.microsoft.com/office/powerpoint/2010/main" val="1600025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1234-6AE5-31AF-8A4B-04FDF893B29B}"/>
              </a:ext>
            </a:extLst>
          </p:cNvPr>
          <p:cNvSpPr>
            <a:spLocks noGrp="1"/>
          </p:cNvSpPr>
          <p:nvPr>
            <p:ph type="title"/>
          </p:nvPr>
        </p:nvSpPr>
        <p:spPr/>
        <p:txBody>
          <a:bodyPr/>
          <a:lstStyle/>
          <a:p>
            <a:r>
              <a:rPr lang="en-US" dirty="0"/>
              <a:t>Overarching goal</a:t>
            </a:r>
            <a:endParaRPr lang="en-SG" dirty="0"/>
          </a:p>
        </p:txBody>
      </p:sp>
      <p:sp>
        <p:nvSpPr>
          <p:cNvPr id="3" name="Content Placeholder 2">
            <a:extLst>
              <a:ext uri="{FF2B5EF4-FFF2-40B4-BE49-F238E27FC236}">
                <a16:creationId xmlns:a16="http://schemas.microsoft.com/office/drawing/2014/main" id="{0FEA8664-A82A-AB07-09D4-6F711CAD8EE4}"/>
              </a:ext>
            </a:extLst>
          </p:cNvPr>
          <p:cNvSpPr>
            <a:spLocks noGrp="1"/>
          </p:cNvSpPr>
          <p:nvPr>
            <p:ph idx="1"/>
          </p:nvPr>
        </p:nvSpPr>
        <p:spPr/>
        <p:txBody>
          <a:bodyPr/>
          <a:lstStyle/>
          <a:p>
            <a:r>
              <a:rPr lang="en-US" dirty="0"/>
              <a:t>Identify putative metabolites or group of metabolites that is related to IBD </a:t>
            </a:r>
            <a:endParaRPr lang="en-SG" dirty="0"/>
          </a:p>
        </p:txBody>
      </p:sp>
    </p:spTree>
    <p:extLst>
      <p:ext uri="{BB962C8B-B14F-4D97-AF65-F5344CB8AC3E}">
        <p14:creationId xmlns:p14="http://schemas.microsoft.com/office/powerpoint/2010/main" val="3628626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ure 1">
            <a:extLst>
              <a:ext uri="{FF2B5EF4-FFF2-40B4-BE49-F238E27FC236}">
                <a16:creationId xmlns:a16="http://schemas.microsoft.com/office/drawing/2014/main" id="{890631C1-2C89-1C45-6BD3-855207938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83" y="505861"/>
            <a:ext cx="652462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299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2CB532-FDC6-CA75-A092-424B66BDFA68}"/>
              </a:ext>
            </a:extLst>
          </p:cNvPr>
          <p:cNvPicPr>
            <a:picLocks noChangeAspect="1"/>
          </p:cNvPicPr>
          <p:nvPr/>
        </p:nvPicPr>
        <p:blipFill>
          <a:blip r:embed="rId3"/>
          <a:stretch>
            <a:fillRect/>
          </a:stretch>
        </p:blipFill>
        <p:spPr>
          <a:xfrm>
            <a:off x="5038338" y="3635477"/>
            <a:ext cx="6607113" cy="1577477"/>
          </a:xfrm>
          <a:prstGeom prst="rect">
            <a:avLst/>
          </a:prstGeom>
        </p:spPr>
      </p:pic>
      <p:pic>
        <p:nvPicPr>
          <p:cNvPr id="5" name="Picture 4">
            <a:extLst>
              <a:ext uri="{FF2B5EF4-FFF2-40B4-BE49-F238E27FC236}">
                <a16:creationId xmlns:a16="http://schemas.microsoft.com/office/drawing/2014/main" id="{B5E26E48-4D37-2F19-77ED-A6B9CE919319}"/>
              </a:ext>
            </a:extLst>
          </p:cNvPr>
          <p:cNvPicPr>
            <a:picLocks noChangeAspect="1"/>
          </p:cNvPicPr>
          <p:nvPr/>
        </p:nvPicPr>
        <p:blipFill>
          <a:blip r:embed="rId4"/>
          <a:stretch>
            <a:fillRect/>
          </a:stretch>
        </p:blipFill>
        <p:spPr>
          <a:xfrm>
            <a:off x="546549" y="559187"/>
            <a:ext cx="5739625" cy="5739625"/>
          </a:xfrm>
          <a:prstGeom prst="rect">
            <a:avLst/>
          </a:prstGeom>
        </p:spPr>
      </p:pic>
    </p:spTree>
    <p:extLst>
      <p:ext uri="{BB962C8B-B14F-4D97-AF65-F5344CB8AC3E}">
        <p14:creationId xmlns:p14="http://schemas.microsoft.com/office/powerpoint/2010/main" val="31686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E7EF8-1A0B-4173-A94D-0484625CEB2A}"/>
              </a:ext>
            </a:extLst>
          </p:cNvPr>
          <p:cNvSpPr>
            <a:spLocks noGrp="1"/>
          </p:cNvSpPr>
          <p:nvPr>
            <p:ph type="title"/>
          </p:nvPr>
        </p:nvSpPr>
        <p:spPr/>
        <p:txBody>
          <a:bodyPr/>
          <a:lstStyle/>
          <a:p>
            <a:r>
              <a:rPr lang="en-US" dirty="0"/>
              <a:t>Data QC/filtering</a:t>
            </a:r>
            <a:endParaRPr lang="en-SG" dirty="0"/>
          </a:p>
        </p:txBody>
      </p:sp>
      <p:pic>
        <p:nvPicPr>
          <p:cNvPr id="2050" name="Picture 2" descr="Metabolites 12 00202 g001 550">
            <a:extLst>
              <a:ext uri="{FF2B5EF4-FFF2-40B4-BE49-F238E27FC236}">
                <a16:creationId xmlns:a16="http://schemas.microsoft.com/office/drawing/2014/main" id="{48C21F5B-296F-43F3-6477-A40724825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996" y="1597923"/>
            <a:ext cx="3564294" cy="437580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A97332A-C4B1-E482-AB68-4529C9C0CF7E}"/>
              </a:ext>
            </a:extLst>
          </p:cNvPr>
          <p:cNvSpPr txBox="1"/>
          <p:nvPr/>
        </p:nvSpPr>
        <p:spPr>
          <a:xfrm>
            <a:off x="5040086" y="1721369"/>
            <a:ext cx="6097554" cy="923330"/>
          </a:xfrm>
          <a:prstGeom prst="rect">
            <a:avLst/>
          </a:prstGeom>
          <a:noFill/>
        </p:spPr>
        <p:txBody>
          <a:bodyPr wrap="square">
            <a:spAutoFit/>
          </a:bodyPr>
          <a:lstStyle/>
          <a:p>
            <a:r>
              <a:rPr lang="en-US" dirty="0"/>
              <a:t>A Comprehensive Evaluation of Metabolomics Data Preprocessing Methods for Deep Learning</a:t>
            </a:r>
          </a:p>
          <a:p>
            <a:r>
              <a:rPr lang="en-SG" dirty="0"/>
              <a:t>https://www.mdpi.com/2218-1989/12/3/202</a:t>
            </a:r>
          </a:p>
        </p:txBody>
      </p:sp>
      <p:pic>
        <p:nvPicPr>
          <p:cNvPr id="2052" name="Picture 4" descr="Metabolites 12 00202 g002 550">
            <a:extLst>
              <a:ext uri="{FF2B5EF4-FFF2-40B4-BE49-F238E27FC236}">
                <a16:creationId xmlns:a16="http://schemas.microsoft.com/office/drawing/2014/main" id="{0CE6854E-3441-8CC2-A32C-CF9B5CB89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294" y="3486960"/>
            <a:ext cx="2265221" cy="24867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49F1C15-A35B-004C-3C1F-E089C8E85EAC}"/>
              </a:ext>
            </a:extLst>
          </p:cNvPr>
          <p:cNvPicPr>
            <a:picLocks noChangeAspect="1"/>
          </p:cNvPicPr>
          <p:nvPr/>
        </p:nvPicPr>
        <p:blipFill>
          <a:blip r:embed="rId4"/>
          <a:stretch>
            <a:fillRect/>
          </a:stretch>
        </p:blipFill>
        <p:spPr>
          <a:xfrm>
            <a:off x="7995747" y="3987374"/>
            <a:ext cx="4196253" cy="1129375"/>
          </a:xfrm>
          <a:prstGeom prst="rect">
            <a:avLst/>
          </a:prstGeom>
        </p:spPr>
      </p:pic>
    </p:spTree>
    <p:extLst>
      <p:ext uri="{BB962C8B-B14F-4D97-AF65-F5344CB8AC3E}">
        <p14:creationId xmlns:p14="http://schemas.microsoft.com/office/powerpoint/2010/main" val="161895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E7EF8-1A0B-4173-A94D-0484625CEB2A}"/>
              </a:ext>
            </a:extLst>
          </p:cNvPr>
          <p:cNvSpPr>
            <a:spLocks noGrp="1"/>
          </p:cNvSpPr>
          <p:nvPr>
            <p:ph type="title"/>
          </p:nvPr>
        </p:nvSpPr>
        <p:spPr/>
        <p:txBody>
          <a:bodyPr/>
          <a:lstStyle/>
          <a:p>
            <a:r>
              <a:rPr lang="en-US" dirty="0"/>
              <a:t>Data QC/filtering</a:t>
            </a:r>
            <a:endParaRPr lang="en-SG" dirty="0"/>
          </a:p>
        </p:txBody>
      </p:sp>
      <p:sp>
        <p:nvSpPr>
          <p:cNvPr id="3" name="Content Placeholder 2">
            <a:extLst>
              <a:ext uri="{FF2B5EF4-FFF2-40B4-BE49-F238E27FC236}">
                <a16:creationId xmlns:a16="http://schemas.microsoft.com/office/drawing/2014/main" id="{A6F35A2B-A34A-AD53-E110-2F8AB085A5CC}"/>
              </a:ext>
            </a:extLst>
          </p:cNvPr>
          <p:cNvSpPr>
            <a:spLocks noGrp="1"/>
          </p:cNvSpPr>
          <p:nvPr>
            <p:ph idx="1"/>
          </p:nvPr>
        </p:nvSpPr>
        <p:spPr>
          <a:xfrm>
            <a:off x="5509381" y="3124092"/>
            <a:ext cx="4240273" cy="1155106"/>
          </a:xfrm>
        </p:spPr>
        <p:txBody>
          <a:bodyPr>
            <a:normAutofit/>
          </a:bodyPr>
          <a:lstStyle/>
          <a:p>
            <a:pPr>
              <a:lnSpc>
                <a:spcPct val="120000"/>
              </a:lnSpc>
            </a:pPr>
            <a:r>
              <a:rPr lang="en-US" sz="1200" dirty="0"/>
              <a:t>Identifying the Novel Gut Microbial Metabolite Contributing to Metabolic Syndrome in Children</a:t>
            </a:r>
            <a:endParaRPr lang="en-SG" sz="1200" dirty="0"/>
          </a:p>
          <a:p>
            <a:pPr>
              <a:lnSpc>
                <a:spcPct val="120000"/>
              </a:lnSpc>
            </a:pPr>
            <a:r>
              <a:rPr lang="en-SG" sz="1200" dirty="0"/>
              <a:t>https://journals.asm.org/doi/10.1128/spectrum.03771-22</a:t>
            </a:r>
          </a:p>
        </p:txBody>
      </p:sp>
      <p:pic>
        <p:nvPicPr>
          <p:cNvPr id="5" name="Picture 4">
            <a:extLst>
              <a:ext uri="{FF2B5EF4-FFF2-40B4-BE49-F238E27FC236}">
                <a16:creationId xmlns:a16="http://schemas.microsoft.com/office/drawing/2014/main" id="{EF1E7740-59E3-733A-F07C-A4A8CD44969D}"/>
              </a:ext>
            </a:extLst>
          </p:cNvPr>
          <p:cNvPicPr>
            <a:picLocks noChangeAspect="1"/>
          </p:cNvPicPr>
          <p:nvPr/>
        </p:nvPicPr>
        <p:blipFill>
          <a:blip r:embed="rId2"/>
          <a:stretch>
            <a:fillRect/>
          </a:stretch>
        </p:blipFill>
        <p:spPr>
          <a:xfrm>
            <a:off x="838200" y="1466401"/>
            <a:ext cx="4240273" cy="1608529"/>
          </a:xfrm>
          <a:prstGeom prst="rect">
            <a:avLst/>
          </a:prstGeom>
        </p:spPr>
      </p:pic>
      <p:pic>
        <p:nvPicPr>
          <p:cNvPr id="7" name="Picture 6">
            <a:extLst>
              <a:ext uri="{FF2B5EF4-FFF2-40B4-BE49-F238E27FC236}">
                <a16:creationId xmlns:a16="http://schemas.microsoft.com/office/drawing/2014/main" id="{4F6BCB4A-03E9-D62A-DEEF-44D66EDF6EEE}"/>
              </a:ext>
            </a:extLst>
          </p:cNvPr>
          <p:cNvPicPr>
            <a:picLocks noChangeAspect="1"/>
          </p:cNvPicPr>
          <p:nvPr/>
        </p:nvPicPr>
        <p:blipFill>
          <a:blip r:embed="rId3"/>
          <a:stretch>
            <a:fillRect/>
          </a:stretch>
        </p:blipFill>
        <p:spPr>
          <a:xfrm>
            <a:off x="838199" y="3161364"/>
            <a:ext cx="4240273" cy="1080562"/>
          </a:xfrm>
          <a:prstGeom prst="rect">
            <a:avLst/>
          </a:prstGeom>
        </p:spPr>
      </p:pic>
      <p:sp>
        <p:nvSpPr>
          <p:cNvPr id="8" name="Content Placeholder 2">
            <a:extLst>
              <a:ext uri="{FF2B5EF4-FFF2-40B4-BE49-F238E27FC236}">
                <a16:creationId xmlns:a16="http://schemas.microsoft.com/office/drawing/2014/main" id="{511725D0-6BBA-39D8-DAFF-669A2242ACDC}"/>
              </a:ext>
            </a:extLst>
          </p:cNvPr>
          <p:cNvSpPr txBox="1">
            <a:spLocks/>
          </p:cNvSpPr>
          <p:nvPr/>
        </p:nvSpPr>
        <p:spPr>
          <a:xfrm>
            <a:off x="5509382" y="1877683"/>
            <a:ext cx="4240273" cy="7016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Untargeted Metabolomics Sensitively Differentiates Gut Bacterial Species</a:t>
            </a:r>
            <a:endParaRPr lang="en-SG" sz="1200" dirty="0"/>
          </a:p>
          <a:p>
            <a:r>
              <a:rPr lang="en-SG" sz="1200" dirty="0"/>
              <a:t>https://pubs.acs.org/doi/10.1021/acsomega.1c07114</a:t>
            </a:r>
          </a:p>
        </p:txBody>
      </p:sp>
      <p:pic>
        <p:nvPicPr>
          <p:cNvPr id="10" name="Picture 9">
            <a:extLst>
              <a:ext uri="{FF2B5EF4-FFF2-40B4-BE49-F238E27FC236}">
                <a16:creationId xmlns:a16="http://schemas.microsoft.com/office/drawing/2014/main" id="{AE547C51-2520-F4EC-81DF-DE53232C8DF5}"/>
              </a:ext>
            </a:extLst>
          </p:cNvPr>
          <p:cNvPicPr>
            <a:picLocks noChangeAspect="1"/>
          </p:cNvPicPr>
          <p:nvPr/>
        </p:nvPicPr>
        <p:blipFill>
          <a:blip r:embed="rId4"/>
          <a:stretch>
            <a:fillRect/>
          </a:stretch>
        </p:blipFill>
        <p:spPr>
          <a:xfrm>
            <a:off x="838199" y="4426697"/>
            <a:ext cx="4240273" cy="1190252"/>
          </a:xfrm>
          <a:prstGeom prst="rect">
            <a:avLst/>
          </a:prstGeom>
        </p:spPr>
      </p:pic>
      <p:sp>
        <p:nvSpPr>
          <p:cNvPr id="11" name="Content Placeholder 2">
            <a:extLst>
              <a:ext uri="{FF2B5EF4-FFF2-40B4-BE49-F238E27FC236}">
                <a16:creationId xmlns:a16="http://schemas.microsoft.com/office/drawing/2014/main" id="{E0DA3A27-7093-B968-065E-30EE5A742D16}"/>
              </a:ext>
            </a:extLst>
          </p:cNvPr>
          <p:cNvSpPr txBox="1">
            <a:spLocks/>
          </p:cNvSpPr>
          <p:nvPr/>
        </p:nvSpPr>
        <p:spPr>
          <a:xfrm>
            <a:off x="5509380" y="4279198"/>
            <a:ext cx="4240273" cy="1155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200" dirty="0"/>
              <a:t>Xylitol enhances synthesis of propionate in the colon via cross-feeding of gut microbiota</a:t>
            </a:r>
          </a:p>
          <a:p>
            <a:pPr>
              <a:lnSpc>
                <a:spcPct val="120000"/>
              </a:lnSpc>
            </a:pPr>
            <a:r>
              <a:rPr lang="en-SG" sz="1200" dirty="0"/>
              <a:t>https://microbiomejournal.biomedcentral.com/articles/10.1186/s40168-021-01029-6#Sec13</a:t>
            </a:r>
          </a:p>
        </p:txBody>
      </p:sp>
      <p:pic>
        <p:nvPicPr>
          <p:cNvPr id="13" name="Picture 12">
            <a:extLst>
              <a:ext uri="{FF2B5EF4-FFF2-40B4-BE49-F238E27FC236}">
                <a16:creationId xmlns:a16="http://schemas.microsoft.com/office/drawing/2014/main" id="{E0E2E8D3-B882-63B6-1EE9-16E57847F762}"/>
              </a:ext>
            </a:extLst>
          </p:cNvPr>
          <p:cNvPicPr>
            <a:picLocks noChangeAspect="1"/>
          </p:cNvPicPr>
          <p:nvPr/>
        </p:nvPicPr>
        <p:blipFill>
          <a:blip r:embed="rId5"/>
          <a:stretch>
            <a:fillRect/>
          </a:stretch>
        </p:blipFill>
        <p:spPr>
          <a:xfrm>
            <a:off x="838199" y="5869113"/>
            <a:ext cx="4001481" cy="761739"/>
          </a:xfrm>
          <a:prstGeom prst="rect">
            <a:avLst/>
          </a:prstGeom>
        </p:spPr>
      </p:pic>
    </p:spTree>
    <p:extLst>
      <p:ext uri="{BB962C8B-B14F-4D97-AF65-F5344CB8AC3E}">
        <p14:creationId xmlns:p14="http://schemas.microsoft.com/office/powerpoint/2010/main" val="87446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E7EF8-1A0B-4173-A94D-0484625CEB2A}"/>
              </a:ext>
            </a:extLst>
          </p:cNvPr>
          <p:cNvSpPr>
            <a:spLocks noGrp="1"/>
          </p:cNvSpPr>
          <p:nvPr>
            <p:ph type="title"/>
          </p:nvPr>
        </p:nvSpPr>
        <p:spPr/>
        <p:txBody>
          <a:bodyPr/>
          <a:lstStyle/>
          <a:p>
            <a:r>
              <a:rPr lang="en-US" dirty="0"/>
              <a:t>Data QC/filtering</a:t>
            </a:r>
            <a:endParaRPr lang="en-SG" dirty="0"/>
          </a:p>
        </p:txBody>
      </p:sp>
      <p:pic>
        <p:nvPicPr>
          <p:cNvPr id="1028" name="Picture 4" descr="Extended Data Fig. 2">
            <a:extLst>
              <a:ext uri="{FF2B5EF4-FFF2-40B4-BE49-F238E27FC236}">
                <a16:creationId xmlns:a16="http://schemas.microsoft.com/office/drawing/2014/main" id="{C13F2106-487F-762C-9B92-4B631BDF0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9" y="1462403"/>
            <a:ext cx="7200122" cy="35588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9A0CDC-14DA-1783-6DF0-7BB6FB367B07}"/>
              </a:ext>
            </a:extLst>
          </p:cNvPr>
          <p:cNvPicPr>
            <a:picLocks noChangeAspect="1"/>
          </p:cNvPicPr>
          <p:nvPr/>
        </p:nvPicPr>
        <p:blipFill>
          <a:blip r:embed="rId3"/>
          <a:stretch>
            <a:fillRect/>
          </a:stretch>
        </p:blipFill>
        <p:spPr>
          <a:xfrm>
            <a:off x="406092" y="5100790"/>
            <a:ext cx="7200122" cy="1654573"/>
          </a:xfrm>
          <a:prstGeom prst="rect">
            <a:avLst/>
          </a:prstGeom>
        </p:spPr>
      </p:pic>
      <p:pic>
        <p:nvPicPr>
          <p:cNvPr id="14" name="Picture 13">
            <a:extLst>
              <a:ext uri="{FF2B5EF4-FFF2-40B4-BE49-F238E27FC236}">
                <a16:creationId xmlns:a16="http://schemas.microsoft.com/office/drawing/2014/main" id="{83D21B1D-B5F3-B2A2-9A9D-F7746DD21435}"/>
              </a:ext>
            </a:extLst>
          </p:cNvPr>
          <p:cNvPicPr>
            <a:picLocks noChangeAspect="1"/>
          </p:cNvPicPr>
          <p:nvPr/>
        </p:nvPicPr>
        <p:blipFill>
          <a:blip r:embed="rId4"/>
          <a:stretch>
            <a:fillRect/>
          </a:stretch>
        </p:blipFill>
        <p:spPr>
          <a:xfrm>
            <a:off x="5662017" y="1549361"/>
            <a:ext cx="6111770" cy="1501270"/>
          </a:xfrm>
          <a:prstGeom prst="rect">
            <a:avLst/>
          </a:prstGeom>
        </p:spPr>
      </p:pic>
      <p:sp>
        <p:nvSpPr>
          <p:cNvPr id="15" name="TextBox 14">
            <a:extLst>
              <a:ext uri="{FF2B5EF4-FFF2-40B4-BE49-F238E27FC236}">
                <a16:creationId xmlns:a16="http://schemas.microsoft.com/office/drawing/2014/main" id="{598E8128-3207-A108-3EFF-6F289C840F0E}"/>
              </a:ext>
            </a:extLst>
          </p:cNvPr>
          <p:cNvSpPr txBox="1"/>
          <p:nvPr/>
        </p:nvSpPr>
        <p:spPr>
          <a:xfrm>
            <a:off x="8038322" y="3826485"/>
            <a:ext cx="3659097" cy="1754326"/>
          </a:xfrm>
          <a:prstGeom prst="rect">
            <a:avLst/>
          </a:prstGeom>
          <a:noFill/>
        </p:spPr>
        <p:txBody>
          <a:bodyPr wrap="square" rtlCol="0">
            <a:spAutoFit/>
          </a:bodyPr>
          <a:lstStyle/>
          <a:p>
            <a:r>
              <a:rPr lang="en-US" dirty="0"/>
              <a:t>A metabolomics pipeline for the mechanistic interrogation of the gut microbiome</a:t>
            </a:r>
          </a:p>
          <a:p>
            <a:endParaRPr lang="en-US" dirty="0"/>
          </a:p>
          <a:p>
            <a:r>
              <a:rPr lang="en-SG" dirty="0"/>
              <a:t>https://www.nature.com/articles/s41586-021-03707-9#Sec7</a:t>
            </a:r>
          </a:p>
        </p:txBody>
      </p:sp>
    </p:spTree>
    <p:extLst>
      <p:ext uri="{BB962C8B-B14F-4D97-AF65-F5344CB8AC3E}">
        <p14:creationId xmlns:p14="http://schemas.microsoft.com/office/powerpoint/2010/main" val="197265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AC4E-F4C3-768A-F75B-02020637574A}"/>
              </a:ext>
            </a:extLst>
          </p:cNvPr>
          <p:cNvSpPr>
            <a:spLocks noGrp="1"/>
          </p:cNvSpPr>
          <p:nvPr>
            <p:ph type="title"/>
          </p:nvPr>
        </p:nvSpPr>
        <p:spPr/>
        <p:txBody>
          <a:bodyPr/>
          <a:lstStyle/>
          <a:p>
            <a:r>
              <a:rPr lang="en-US" dirty="0"/>
              <a:t>Imputation</a:t>
            </a:r>
            <a:endParaRPr lang="en-SG" dirty="0"/>
          </a:p>
        </p:txBody>
      </p:sp>
      <p:sp>
        <p:nvSpPr>
          <p:cNvPr id="3" name="Content Placeholder 2">
            <a:extLst>
              <a:ext uri="{FF2B5EF4-FFF2-40B4-BE49-F238E27FC236}">
                <a16:creationId xmlns:a16="http://schemas.microsoft.com/office/drawing/2014/main" id="{513F6679-E8F1-07E7-57CC-8D652EEB86EA}"/>
              </a:ext>
            </a:extLst>
          </p:cNvPr>
          <p:cNvSpPr>
            <a:spLocks noGrp="1"/>
          </p:cNvSpPr>
          <p:nvPr>
            <p:ph idx="1"/>
          </p:nvPr>
        </p:nvSpPr>
        <p:spPr/>
        <p:txBody>
          <a:bodyPr/>
          <a:lstStyle/>
          <a:p>
            <a:pPr marL="0" indent="0">
              <a:buNone/>
            </a:pPr>
            <a:r>
              <a:rPr lang="en-US" dirty="0"/>
              <a:t>To do:</a:t>
            </a:r>
          </a:p>
          <a:p>
            <a:pPr marL="514350" indent="-514350">
              <a:buFont typeface="+mj-lt"/>
              <a:buAutoNum type="arabicPeriod"/>
            </a:pPr>
            <a:r>
              <a:rPr lang="en-US" dirty="0"/>
              <a:t>Make histogram of % missing-from-samples-feature to determine the distribution of feature ‘missingness’</a:t>
            </a:r>
          </a:p>
          <a:p>
            <a:pPr marL="514350" indent="-514350">
              <a:buFont typeface="+mj-lt"/>
              <a:buAutoNum type="arabicPeriod"/>
            </a:pPr>
            <a:r>
              <a:rPr lang="en-US" dirty="0"/>
              <a:t>From raw data, determine if certain features are missing associated with donor type or it is completely random</a:t>
            </a:r>
          </a:p>
          <a:p>
            <a:pPr marL="514350" indent="-514350">
              <a:buFont typeface="+mj-lt"/>
              <a:buAutoNum type="arabicPeriod"/>
            </a:pPr>
            <a:r>
              <a:rPr lang="en-US" dirty="0"/>
              <a:t>Determine appropriate imputation method</a:t>
            </a:r>
            <a:endParaRPr lang="en-SG" dirty="0"/>
          </a:p>
        </p:txBody>
      </p:sp>
    </p:spTree>
    <p:extLst>
      <p:ext uri="{BB962C8B-B14F-4D97-AF65-F5344CB8AC3E}">
        <p14:creationId xmlns:p14="http://schemas.microsoft.com/office/powerpoint/2010/main" val="1722878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8CD7-1559-31E0-C6E4-2D82393DD29D}"/>
              </a:ext>
            </a:extLst>
          </p:cNvPr>
          <p:cNvSpPr>
            <a:spLocks noGrp="1"/>
          </p:cNvSpPr>
          <p:nvPr>
            <p:ph type="title"/>
          </p:nvPr>
        </p:nvSpPr>
        <p:spPr/>
        <p:txBody>
          <a:bodyPr/>
          <a:lstStyle/>
          <a:p>
            <a:r>
              <a:rPr lang="en-US" dirty="0"/>
              <a:t>Normalization?</a:t>
            </a:r>
            <a:endParaRPr lang="en-SG" dirty="0"/>
          </a:p>
        </p:txBody>
      </p:sp>
      <p:pic>
        <p:nvPicPr>
          <p:cNvPr id="5" name="Picture 4">
            <a:extLst>
              <a:ext uri="{FF2B5EF4-FFF2-40B4-BE49-F238E27FC236}">
                <a16:creationId xmlns:a16="http://schemas.microsoft.com/office/drawing/2014/main" id="{E879C030-220A-C031-0608-97EA19F95072}"/>
              </a:ext>
            </a:extLst>
          </p:cNvPr>
          <p:cNvPicPr>
            <a:picLocks noChangeAspect="1"/>
          </p:cNvPicPr>
          <p:nvPr/>
        </p:nvPicPr>
        <p:blipFill>
          <a:blip r:embed="rId2"/>
          <a:stretch>
            <a:fillRect/>
          </a:stretch>
        </p:blipFill>
        <p:spPr>
          <a:xfrm>
            <a:off x="687163" y="1850492"/>
            <a:ext cx="5963619" cy="919294"/>
          </a:xfrm>
          <a:prstGeom prst="rect">
            <a:avLst/>
          </a:prstGeom>
        </p:spPr>
      </p:pic>
      <p:sp>
        <p:nvSpPr>
          <p:cNvPr id="6" name="TextBox 5">
            <a:extLst>
              <a:ext uri="{FF2B5EF4-FFF2-40B4-BE49-F238E27FC236}">
                <a16:creationId xmlns:a16="http://schemas.microsoft.com/office/drawing/2014/main" id="{5BA9CD70-BA0F-48AB-66A6-B3C058C5B7AD}"/>
              </a:ext>
            </a:extLst>
          </p:cNvPr>
          <p:cNvSpPr txBox="1"/>
          <p:nvPr/>
        </p:nvSpPr>
        <p:spPr>
          <a:xfrm>
            <a:off x="7956645" y="2081404"/>
            <a:ext cx="1729641" cy="369332"/>
          </a:xfrm>
          <a:prstGeom prst="rect">
            <a:avLst/>
          </a:prstGeom>
          <a:noFill/>
        </p:spPr>
        <p:txBody>
          <a:bodyPr wrap="none" rtlCol="0">
            <a:spAutoFit/>
          </a:bodyPr>
          <a:lstStyle/>
          <a:p>
            <a:r>
              <a:rPr lang="en-US" dirty="0"/>
              <a:t>Biogenic Amines</a:t>
            </a:r>
            <a:endParaRPr lang="en-SG" dirty="0"/>
          </a:p>
        </p:txBody>
      </p:sp>
      <p:sp>
        <p:nvSpPr>
          <p:cNvPr id="9" name="TextBox 8">
            <a:extLst>
              <a:ext uri="{FF2B5EF4-FFF2-40B4-BE49-F238E27FC236}">
                <a16:creationId xmlns:a16="http://schemas.microsoft.com/office/drawing/2014/main" id="{17460991-CE1A-FC54-45A9-89ED7E137172}"/>
              </a:ext>
            </a:extLst>
          </p:cNvPr>
          <p:cNvSpPr txBox="1"/>
          <p:nvPr/>
        </p:nvSpPr>
        <p:spPr>
          <a:xfrm>
            <a:off x="7956644" y="3538135"/>
            <a:ext cx="1178528" cy="369332"/>
          </a:xfrm>
          <a:prstGeom prst="rect">
            <a:avLst/>
          </a:prstGeom>
          <a:noFill/>
        </p:spPr>
        <p:txBody>
          <a:bodyPr wrap="none" rtlCol="0">
            <a:spAutoFit/>
          </a:bodyPr>
          <a:lstStyle/>
          <a:p>
            <a:r>
              <a:rPr lang="en-US" dirty="0" err="1"/>
              <a:t>Lipidomics</a:t>
            </a:r>
            <a:endParaRPr lang="en-SG" dirty="0"/>
          </a:p>
        </p:txBody>
      </p:sp>
      <p:pic>
        <p:nvPicPr>
          <p:cNvPr id="11" name="Picture 10">
            <a:extLst>
              <a:ext uri="{FF2B5EF4-FFF2-40B4-BE49-F238E27FC236}">
                <a16:creationId xmlns:a16="http://schemas.microsoft.com/office/drawing/2014/main" id="{2E47CC19-9BA6-B318-5415-A0EA925DDBC8}"/>
              </a:ext>
            </a:extLst>
          </p:cNvPr>
          <p:cNvPicPr>
            <a:picLocks noChangeAspect="1"/>
          </p:cNvPicPr>
          <p:nvPr/>
        </p:nvPicPr>
        <p:blipFill>
          <a:blip r:embed="rId3"/>
          <a:stretch>
            <a:fillRect/>
          </a:stretch>
        </p:blipFill>
        <p:spPr>
          <a:xfrm>
            <a:off x="687163" y="5045147"/>
            <a:ext cx="6276136" cy="1325563"/>
          </a:xfrm>
          <a:prstGeom prst="rect">
            <a:avLst/>
          </a:prstGeom>
        </p:spPr>
      </p:pic>
      <p:sp>
        <p:nvSpPr>
          <p:cNvPr id="12" name="TextBox 11">
            <a:extLst>
              <a:ext uri="{FF2B5EF4-FFF2-40B4-BE49-F238E27FC236}">
                <a16:creationId xmlns:a16="http://schemas.microsoft.com/office/drawing/2014/main" id="{1637B6C0-7FEA-C042-C765-F4F8B4A36CF9}"/>
              </a:ext>
            </a:extLst>
          </p:cNvPr>
          <p:cNvSpPr txBox="1"/>
          <p:nvPr/>
        </p:nvSpPr>
        <p:spPr>
          <a:xfrm>
            <a:off x="7956644" y="5338596"/>
            <a:ext cx="756938" cy="369332"/>
          </a:xfrm>
          <a:prstGeom prst="rect">
            <a:avLst/>
          </a:prstGeom>
          <a:noFill/>
        </p:spPr>
        <p:txBody>
          <a:bodyPr wrap="none" rtlCol="0">
            <a:spAutoFit/>
          </a:bodyPr>
          <a:lstStyle/>
          <a:p>
            <a:r>
              <a:rPr lang="en-US" dirty="0"/>
              <a:t>GCMS</a:t>
            </a:r>
            <a:endParaRPr lang="en-SG" dirty="0"/>
          </a:p>
        </p:txBody>
      </p:sp>
      <p:pic>
        <p:nvPicPr>
          <p:cNvPr id="14" name="Picture 13">
            <a:extLst>
              <a:ext uri="{FF2B5EF4-FFF2-40B4-BE49-F238E27FC236}">
                <a16:creationId xmlns:a16="http://schemas.microsoft.com/office/drawing/2014/main" id="{78209663-6570-C478-1B21-491DE46DC150}"/>
              </a:ext>
            </a:extLst>
          </p:cNvPr>
          <p:cNvPicPr>
            <a:picLocks noChangeAspect="1"/>
          </p:cNvPicPr>
          <p:nvPr/>
        </p:nvPicPr>
        <p:blipFill>
          <a:blip r:embed="rId4"/>
          <a:stretch>
            <a:fillRect/>
          </a:stretch>
        </p:blipFill>
        <p:spPr>
          <a:xfrm>
            <a:off x="687163" y="3429000"/>
            <a:ext cx="5906012" cy="845893"/>
          </a:xfrm>
          <a:prstGeom prst="rect">
            <a:avLst/>
          </a:prstGeom>
        </p:spPr>
      </p:pic>
    </p:spTree>
    <p:extLst>
      <p:ext uri="{BB962C8B-B14F-4D97-AF65-F5344CB8AC3E}">
        <p14:creationId xmlns:p14="http://schemas.microsoft.com/office/powerpoint/2010/main" val="2875332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5879</TotalTime>
  <Words>503</Words>
  <Application>Microsoft Office PowerPoint</Application>
  <PresentationFormat>Widescreen</PresentationFormat>
  <Paragraphs>64</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vt:lpstr>
      <vt:lpstr>Georgia</vt:lpstr>
      <vt:lpstr>Office Theme</vt:lpstr>
      <vt:lpstr>Metabolomics data analysis</vt:lpstr>
      <vt:lpstr>Overarching goal</vt:lpstr>
      <vt:lpstr>PowerPoint Presentation</vt:lpstr>
      <vt:lpstr>PowerPoint Presentation</vt:lpstr>
      <vt:lpstr>Data QC/filtering</vt:lpstr>
      <vt:lpstr>Data QC/filtering</vt:lpstr>
      <vt:lpstr>Data QC/filtering</vt:lpstr>
      <vt:lpstr>Imputation</vt:lpstr>
      <vt:lpstr>Normalization?</vt:lpstr>
      <vt:lpstr>Normalization?</vt:lpstr>
      <vt:lpstr>Distance Matrix?</vt:lpstr>
      <vt:lpstr>Distance Matrix?</vt:lpstr>
      <vt:lpstr>Distance Matrix?</vt:lpstr>
      <vt:lpstr>Fig Ideas</vt:lpstr>
      <vt:lpstr>Fig Ideas</vt:lpstr>
      <vt:lpstr>Fig Ideas</vt:lpstr>
      <vt:lpstr>Fig Ideas</vt:lpstr>
      <vt:lpstr>Fig Ideas</vt:lpstr>
      <vt:lpstr>Fig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Metabolomics data analysis</dc:title>
  <dc:creator>Franciscus Chandra</dc:creator>
  <cp:lastModifiedBy>Franciscus Chandra</cp:lastModifiedBy>
  <cp:revision>11</cp:revision>
  <dcterms:created xsi:type="dcterms:W3CDTF">2023-10-05T07:14:57Z</dcterms:created>
  <dcterms:modified xsi:type="dcterms:W3CDTF">2023-10-10T20:57:56Z</dcterms:modified>
</cp:coreProperties>
</file>